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99" r:id="rId4"/>
    <p:sldId id="302"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With your financial situation in order, the last thing you want to do is have it be jeopardized by thieves and scammers. </a:t>
            </a:r>
            <a:endParaRPr lang="en-US" sz="1200" b="1" dirty="0"/>
          </a:p>
          <a:p>
            <a:pPr>
              <a:spcBef>
                <a:spcPct val="0"/>
              </a:spcBef>
            </a:pPr>
            <a:endParaRPr lang="en-US" sz="1200" dirty="0"/>
          </a:p>
          <a:p>
            <a:pPr>
              <a:spcBef>
                <a:spcPct val="0"/>
              </a:spcBef>
            </a:pPr>
            <a:r>
              <a:rPr lang="en-US" sz="1200" dirty="0"/>
              <a:t>Today, we’ll learn some actionable tips for keeping your finances safe, including </a:t>
            </a:r>
            <a:r>
              <a:rPr lang="en-US" sz="1200" b="1" dirty="0"/>
              <a:t>[PRESENTER: CUSTOMIZE TO SUIT THE TOPICS YOU WILL COVER] </a:t>
            </a:r>
            <a:r>
              <a:rPr lang="en-US" sz="1200" dirty="0"/>
              <a:t>how to safeguard your money, personal information, financial records and reputation.</a:t>
            </a:r>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r>
              <a:rPr lang="en-US" altLang="en-US" sz="1200" b="1" i="1" dirty="0"/>
              <a:t>Suggested Script:</a:t>
            </a:r>
            <a:br>
              <a:rPr lang="en-US" altLang="en-US" sz="1200" b="1" i="1" dirty="0"/>
            </a:br>
            <a:r>
              <a:rPr lang="en-US" altLang="en-US" sz="1200" b="1" dirty="0"/>
              <a:t>Identity theft </a:t>
            </a:r>
            <a:r>
              <a:rPr lang="en-US" altLang="en-US" sz="1200" dirty="0"/>
              <a:t>can disrupt your life, wreck your finances and even lead to the loss of your security clearance. If you are the victim of identity theft, here are five helpful tips to help you act quickly and minimize the consequences.</a:t>
            </a:r>
          </a:p>
          <a:p>
            <a:endParaRPr lang="en-US" altLang="en-US" sz="1200" dirty="0"/>
          </a:p>
          <a:p>
            <a:pPr marL="181225" indent="-181225">
              <a:buFont typeface="Arial" panose="020B0604020202020204" pitchFamily="34" charset="0"/>
              <a:buChar char="•"/>
            </a:pPr>
            <a:r>
              <a:rPr lang="en-US" altLang="en-US" sz="1200" dirty="0"/>
              <a:t>First, </a:t>
            </a:r>
            <a:r>
              <a:rPr lang="en-US" altLang="en-US" sz="1200" b="1" dirty="0"/>
              <a:t>call the companies </a:t>
            </a:r>
            <a:r>
              <a:rPr lang="en-US" altLang="en-US" sz="1200" dirty="0"/>
              <a:t>where you know fraud occurred. Ask them to close or freeze those accounts because your identity was stolen. If you have online account access, change your logins, passwords and PINs. </a:t>
            </a:r>
          </a:p>
          <a:p>
            <a:pPr marL="181225" indent="-181225">
              <a:buFont typeface="Arial" panose="020B0604020202020204" pitchFamily="34" charset="0"/>
              <a:buChar char="•"/>
            </a:pPr>
            <a:r>
              <a:rPr lang="en-US" altLang="en-US" sz="1200" b="1" dirty="0"/>
              <a:t>Visit IdentityTheft.gov </a:t>
            </a:r>
            <a:r>
              <a:rPr lang="en-US" altLang="en-US" sz="1200" dirty="0"/>
              <a:t>or call 1-877-438-4388 to report the fraud and create your personal recovery plan. Create an account so you can track your progress.</a:t>
            </a:r>
          </a:p>
          <a:p>
            <a:pPr marL="181225" indent="-181225">
              <a:buFont typeface="Arial" panose="020B0604020202020204" pitchFamily="34" charset="0"/>
              <a:buChar char="•"/>
            </a:pPr>
            <a:r>
              <a:rPr lang="en-US" altLang="en-US" sz="1200" dirty="0"/>
              <a:t>Contact one of the three credit bureaus to </a:t>
            </a:r>
            <a:r>
              <a:rPr lang="en-US" altLang="en-US" sz="1200" b="1" dirty="0"/>
              <a:t>place a fraud alert</a:t>
            </a:r>
            <a:r>
              <a:rPr lang="en-US" altLang="en-US" sz="1200" dirty="0"/>
              <a:t>. That credit bureau will contact the other two to alert them and request that they create alerts. You should receive a letter from each of the three credit bureaus confirming this has been completed on your behalf.</a:t>
            </a:r>
          </a:p>
          <a:p>
            <a:pPr marL="664488" lvl="1" indent="-181225">
              <a:buFont typeface="Arial" panose="020B0604020202020204" pitchFamily="34" charset="0"/>
              <a:buChar char="•"/>
            </a:pPr>
            <a:r>
              <a:rPr lang="en-US" altLang="en-US" sz="1200" dirty="0"/>
              <a:t>Experian: Experian.com/</a:t>
            </a:r>
            <a:r>
              <a:rPr lang="en-US" altLang="en-US" sz="1200" dirty="0" err="1"/>
              <a:t>fraudalert</a:t>
            </a:r>
            <a:r>
              <a:rPr lang="en-US" altLang="en-US" sz="1200" dirty="0"/>
              <a:t>, 1-888-397-3742</a:t>
            </a:r>
          </a:p>
          <a:p>
            <a:pPr marL="664488" lvl="1" indent="-181225">
              <a:buFont typeface="Arial" panose="020B0604020202020204" pitchFamily="34" charset="0"/>
              <a:buChar char="•"/>
            </a:pPr>
            <a:r>
              <a:rPr lang="en-US" altLang="en-US" sz="1200" dirty="0"/>
              <a:t>TransUnion: TransUnion.com/fraud, 1-800-680-7289</a:t>
            </a:r>
          </a:p>
          <a:p>
            <a:pPr marL="664488" lvl="1" indent="-181225">
              <a:buFont typeface="Arial" panose="020B0604020202020204" pitchFamily="34" charset="0"/>
              <a:buChar char="•"/>
            </a:pPr>
            <a:r>
              <a:rPr lang="en-US" altLang="en-US" sz="1200" dirty="0"/>
              <a:t>Equifax: Equifax.com/</a:t>
            </a:r>
            <a:r>
              <a:rPr lang="en-US" altLang="en-US" sz="1200" dirty="0" err="1"/>
              <a:t>creditreportassistance</a:t>
            </a:r>
            <a:r>
              <a:rPr lang="en-US" altLang="en-US" sz="1200" dirty="0"/>
              <a:t>, 1-888-766-0008</a:t>
            </a:r>
          </a:p>
          <a:p>
            <a:pPr marL="181225" indent="-181225">
              <a:buFont typeface="Arial" panose="020B0604020202020204" pitchFamily="34" charset="0"/>
              <a:buChar char="•"/>
            </a:pPr>
            <a:r>
              <a:rPr lang="en-US" altLang="en-US" sz="1200" b="1" dirty="0"/>
              <a:t>Get your credit report </a:t>
            </a:r>
            <a:r>
              <a:rPr lang="en-US" altLang="en-US" sz="1200" dirty="0"/>
              <a:t>and review it carefully to determine whether there are other accounts or concerning items.</a:t>
            </a:r>
          </a:p>
          <a:p>
            <a:pPr marL="181225" indent="-181225">
              <a:buFont typeface="Arial" panose="020B0604020202020204" pitchFamily="34" charset="0"/>
              <a:buChar char="•"/>
            </a:pPr>
            <a:r>
              <a:rPr lang="en-US" altLang="en-US" sz="1200" b="1" dirty="0"/>
              <a:t>Notify your commanding officer </a:t>
            </a:r>
            <a:r>
              <a:rPr lang="en-US" altLang="en-US" sz="1200" dirty="0"/>
              <a:t>to alert him/her to the fraud. You don’t want him or her to be caught off guard by calls trying to collect on debts that aren’t yours.</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205475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identitytheft.gov/"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47300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Identity Theft</a:t>
            </a:r>
            <a:endParaRPr lang="en-US" dirty="0"/>
          </a:p>
        </p:txBody>
      </p:sp>
      <p:sp>
        <p:nvSpPr>
          <p:cNvPr id="3" name="Content Placeholder 2"/>
          <p:cNvSpPr>
            <a:spLocks noGrp="1"/>
          </p:cNvSpPr>
          <p:nvPr>
            <p:ph idx="1"/>
          </p:nvPr>
        </p:nvSpPr>
        <p:spPr/>
        <p:txBody>
          <a:bodyPr/>
          <a:lstStyle/>
          <a:p>
            <a:r>
              <a:rPr lang="en-US" dirty="0" smtClean="0"/>
              <a:t>Minimize the impact</a:t>
            </a:r>
          </a:p>
          <a:p>
            <a:pPr lvl="1"/>
            <a:r>
              <a:rPr lang="en-US" dirty="0" smtClean="0"/>
              <a:t>Call the companies where you know fraud occurred.</a:t>
            </a:r>
          </a:p>
          <a:p>
            <a:pPr lvl="1"/>
            <a:r>
              <a:rPr lang="en-US" dirty="0" smtClean="0"/>
              <a:t>Visit </a:t>
            </a:r>
            <a:r>
              <a:rPr lang="en-US" dirty="0" smtClean="0">
                <a:hlinkClick r:id="rId4"/>
              </a:rPr>
              <a:t>IdentityTheft.gov</a:t>
            </a:r>
            <a:r>
              <a:rPr lang="en-US" dirty="0" smtClean="0"/>
              <a:t> </a:t>
            </a:r>
          </a:p>
          <a:p>
            <a:pPr lvl="1"/>
            <a:r>
              <a:rPr lang="en-US" dirty="0" smtClean="0"/>
              <a:t>Place fraud alert</a:t>
            </a:r>
          </a:p>
          <a:p>
            <a:pPr lvl="1"/>
            <a:r>
              <a:rPr lang="en-US" dirty="0" smtClean="0"/>
              <a:t>Get credit report</a:t>
            </a:r>
          </a:p>
          <a:p>
            <a:pPr lvl="1"/>
            <a:r>
              <a:rPr lang="en-US" dirty="0" smtClean="0"/>
              <a:t>Notify your commanding officer</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35368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8962</TotalTime>
  <Words>393</Words>
  <Application>Microsoft Macintosh PowerPoint</Application>
  <PresentationFormat>Custom</PresentationFormat>
  <Paragraphs>48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Responding to Identity Theft</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2016-11-03T22:59:16Z</dcterms:modified>
</cp:coreProperties>
</file>