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6" r:id="rId2"/>
    <p:sldId id="264" r:id="rId3"/>
    <p:sldId id="299" r:id="rId4"/>
    <p:sldId id="300" r:id="rId5"/>
    <p:sldId id="309" r:id="rId6"/>
  </p:sldIdLst>
  <p:sldSz cx="14630400" cy="8229600"/>
  <p:notesSz cx="7315200" cy="9601200"/>
  <p:defaultTextStyle>
    <a:defPPr>
      <a:defRPr lang="en-US"/>
    </a:defPPr>
    <a:lvl1pPr marL="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4864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09728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4592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19456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74320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29184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84048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38912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92">
          <p15:clr>
            <a:srgbClr val="A4A3A4"/>
          </p15:clr>
        </p15:guide>
        <p15:guide id="2" pos="460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reisch Miller, Lisa" initials="DML" lastIdx="4" clrIdx="0">
    <p:extLst/>
  </p:cmAuthor>
  <p:cmAuthor id="2" name="Kando-Pineda, Carol A." initials="KCA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89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65" autoAdjust="0"/>
    <p:restoredTop sz="84835" autoAdjust="0"/>
  </p:normalViewPr>
  <p:slideViewPr>
    <p:cSldViewPr snapToGrid="0">
      <p:cViewPr>
        <p:scale>
          <a:sx n="66" d="100"/>
          <a:sy n="66" d="100"/>
        </p:scale>
        <p:origin x="1488" y="264"/>
      </p:cViewPr>
      <p:guideLst>
        <p:guide orient="horz" pos="2592"/>
        <p:guide pos="4608"/>
      </p:guideLst>
    </p:cSldViewPr>
  </p:slideViewPr>
  <p:outlineViewPr>
    <p:cViewPr>
      <p:scale>
        <a:sx n="33" d="100"/>
        <a:sy n="33" d="100"/>
      </p:scale>
      <p:origin x="0" y="14539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0445"/>
    </p:cViewPr>
  </p:sorterViewPr>
  <p:notesViewPr>
    <p:cSldViewPr snapToGrid="0">
      <p:cViewPr>
        <p:scale>
          <a:sx n="90" d="100"/>
          <a:sy n="90" d="100"/>
        </p:scale>
        <p:origin x="-2904" y="350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handoutMaster" Target="handoutMasters/handoutMaster1.xml"/><Relationship Id="rId9" Type="http://schemas.openxmlformats.org/officeDocument/2006/relationships/commentAuthors" Target="commentAuthors.xml"/><Relationship Id="rId1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2962" y="0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r">
              <a:defRPr sz="1200"/>
            </a:lvl1pPr>
          </a:lstStyle>
          <a:p>
            <a:fld id="{2B317E37-106F-4259-88A5-A8C3A6918A42}" type="datetimeFigureOut">
              <a:rPr lang="en-US" smtClean="0"/>
              <a:t>11/3/16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173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2962" y="9119173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r">
              <a:defRPr sz="1200"/>
            </a:lvl1pPr>
          </a:lstStyle>
          <a:p>
            <a:fld id="{E2413CD4-BF4A-4169-A880-42988B66DA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7291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>
              <a:defRPr sz="1200"/>
            </a:lvl1pPr>
          </a:lstStyle>
          <a:p>
            <a:fld id="{2B32B66B-B60B-4A58-A80B-7A656F85925A}" type="datetimeFigureOut">
              <a:rPr lang="en-US" smtClean="0"/>
              <a:t>11/3/16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1713876"/>
            <a:ext cx="5852160" cy="6687174"/>
          </a:xfrm>
          <a:prstGeom prst="rect">
            <a:avLst/>
          </a:prstGeom>
        </p:spPr>
        <p:txBody>
          <a:bodyPr vert="horz" lIns="96653" tIns="48327" rIns="96653" bIns="4832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0" cy="481726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5"/>
            <a:ext cx="3169920" cy="481726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>
              <a:defRPr sz="1200"/>
            </a:lvl1pPr>
          </a:lstStyle>
          <a:p>
            <a:fld id="{527FBC3B-B2A2-491A-87DE-759D0CB4D4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2778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4864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9728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4592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19456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74320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9184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84048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38912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7FBC3B-B2A2-491A-87DE-759D0CB4D4F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0086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4620577"/>
            <a:ext cx="5852160" cy="4498896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 sz="1200" b="1" dirty="0"/>
              <a:t>[Presenter: Use this slide to set up the rest of your presentation, following it with slides that focus on the specific topics you want to cover.]</a:t>
            </a:r>
          </a:p>
          <a:p>
            <a:pPr>
              <a:spcBef>
                <a:spcPct val="0"/>
              </a:spcBef>
            </a:pPr>
            <a:endParaRPr lang="en-US" altLang="en-US" sz="1200" dirty="0"/>
          </a:p>
          <a:p>
            <a:pPr>
              <a:spcBef>
                <a:spcPct val="0"/>
              </a:spcBef>
            </a:pPr>
            <a:r>
              <a:rPr lang="en-US" altLang="en-US" sz="1200" b="1" i="1" dirty="0"/>
              <a:t>Suggested Script:</a:t>
            </a:r>
          </a:p>
          <a:p>
            <a:pPr>
              <a:spcBef>
                <a:spcPct val="0"/>
              </a:spcBef>
            </a:pPr>
            <a:r>
              <a:rPr lang="en-US" altLang="en-US" sz="1200" dirty="0"/>
              <a:t>Today I’d like to talk about </a:t>
            </a:r>
            <a:r>
              <a:rPr lang="en-US" altLang="en-US" sz="1200" b="1" dirty="0"/>
              <a:t>financial readiness </a:t>
            </a:r>
            <a:r>
              <a:rPr lang="en-US" altLang="en-US" sz="1200" dirty="0"/>
              <a:t>– why it’s important and what you need to know to achieve it. </a:t>
            </a:r>
          </a:p>
          <a:p>
            <a:pPr>
              <a:spcBef>
                <a:spcPct val="0"/>
              </a:spcBef>
            </a:pPr>
            <a:endParaRPr lang="en-US" altLang="en-US" sz="1200" dirty="0"/>
          </a:p>
          <a:p>
            <a:pPr>
              <a:spcBef>
                <a:spcPct val="0"/>
              </a:spcBef>
            </a:pPr>
            <a:r>
              <a:rPr lang="en-US" altLang="en-US" sz="1200" dirty="0"/>
              <a:t>According to the National Foundation for Credit Counseling, active members of the military, veterans and their families have </a:t>
            </a:r>
            <a:r>
              <a:rPr lang="en-US" altLang="en-US" sz="1200" b="1" dirty="0"/>
              <a:t>higher amounts of credit card debt </a:t>
            </a:r>
            <a:r>
              <a:rPr lang="en-US" altLang="en-US" sz="1200" dirty="0"/>
              <a:t>and </a:t>
            </a:r>
            <a:r>
              <a:rPr lang="en-US" altLang="en-US" sz="1200" b="1" dirty="0"/>
              <a:t>fewer assets </a:t>
            </a:r>
            <a:r>
              <a:rPr lang="en-US" altLang="en-US" sz="1200" dirty="0"/>
              <a:t>than civilians. This means that military families are less equipped than their civilian counterparts to have the money they need for a secure future.</a:t>
            </a:r>
          </a:p>
          <a:p>
            <a:pPr>
              <a:spcBef>
                <a:spcPct val="0"/>
              </a:spcBef>
            </a:pPr>
            <a:endParaRPr lang="en-US" altLang="en-US" sz="1200" dirty="0"/>
          </a:p>
          <a:p>
            <a:pPr>
              <a:spcBef>
                <a:spcPct val="0"/>
              </a:spcBef>
            </a:pPr>
            <a:r>
              <a:rPr lang="en-US" altLang="en-US" sz="1200" dirty="0"/>
              <a:t>This is caused by many factors. As you know, military life is full of </a:t>
            </a:r>
            <a:r>
              <a:rPr lang="en-US" altLang="en-US" sz="1200" b="1" dirty="0"/>
              <a:t>events and transitions</a:t>
            </a:r>
            <a:r>
              <a:rPr lang="en-US" altLang="en-US" sz="1200" dirty="0"/>
              <a:t>, and each of these events brings the need to make important financial decisions. Unfortunately, many servicemembers – especially those without much financial experience – </a:t>
            </a:r>
            <a:r>
              <a:rPr lang="en-US" altLang="en-US" sz="1200" b="1" dirty="0"/>
              <a:t>lack the information they need</a:t>
            </a:r>
            <a:r>
              <a:rPr lang="en-US" altLang="en-US" sz="1200" dirty="0"/>
              <a:t> to make the right choices. This is particularly scary because many of these decisions can have </a:t>
            </a:r>
            <a:r>
              <a:rPr lang="en-US" altLang="en-US" sz="1200" b="1" dirty="0"/>
              <a:t>long-term effects </a:t>
            </a:r>
            <a:r>
              <a:rPr lang="en-US" altLang="en-US" sz="1200" dirty="0"/>
              <a:t>on a servicemember’s security clearance, mission readiness and family life.</a:t>
            </a:r>
          </a:p>
          <a:p>
            <a:pPr>
              <a:spcBef>
                <a:spcPct val="0"/>
              </a:spcBef>
            </a:pPr>
            <a:endParaRPr lang="en-US" altLang="en-US" sz="1200" dirty="0"/>
          </a:p>
          <a:p>
            <a:pPr>
              <a:spcBef>
                <a:spcPct val="0"/>
              </a:spcBef>
            </a:pPr>
            <a:r>
              <a:rPr lang="en-US" altLang="en-US" sz="1200" b="1" dirty="0"/>
              <a:t>Understanding your finances is your first line of defense</a:t>
            </a:r>
            <a:r>
              <a:rPr lang="en-US" altLang="en-US" sz="1200" dirty="0"/>
              <a:t>. That’s why I’m here today – to help provide you with practical tips and information that will help you feel prepared to make these critical decisions.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7FBC3B-B2A2-491A-87DE-759D0CB4D4F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1643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4620577"/>
            <a:ext cx="5852160" cy="4498896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 sz="1200" b="1" i="1" dirty="0"/>
              <a:t>Suggested Script:</a:t>
            </a:r>
          </a:p>
          <a:p>
            <a:pPr>
              <a:spcBef>
                <a:spcPct val="0"/>
              </a:spcBef>
            </a:pPr>
            <a:r>
              <a:rPr lang="en-US" altLang="en-US" sz="1200" dirty="0"/>
              <a:t>With your financial situation in order, the last thing you want to do is have it be jeopardized by thieves and scammers. </a:t>
            </a:r>
            <a:endParaRPr lang="en-US" sz="1200" b="1" dirty="0"/>
          </a:p>
          <a:p>
            <a:pPr>
              <a:spcBef>
                <a:spcPct val="0"/>
              </a:spcBef>
            </a:pPr>
            <a:endParaRPr lang="en-US" sz="1200" dirty="0"/>
          </a:p>
          <a:p>
            <a:pPr>
              <a:spcBef>
                <a:spcPct val="0"/>
              </a:spcBef>
            </a:pPr>
            <a:r>
              <a:rPr lang="en-US" sz="1200" dirty="0"/>
              <a:t>Today, we’ll learn some actionable tips for keeping your finances safe, including </a:t>
            </a:r>
            <a:r>
              <a:rPr lang="en-US" sz="1200" b="1" dirty="0"/>
              <a:t>[PRESENTER: CUSTOMIZE TO SUIT THE TOPICS YOU WILL COVER] </a:t>
            </a:r>
            <a:r>
              <a:rPr lang="en-US" sz="1200" dirty="0"/>
              <a:t>how to safeguard your money, personal information, financial records and reputation.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7FBC3B-B2A2-491A-87DE-759D0CB4D4F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3359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4620577"/>
            <a:ext cx="5852160" cy="4498896"/>
          </a:xfrm>
        </p:spPr>
        <p:txBody>
          <a:bodyPr/>
          <a:lstStyle/>
          <a:p>
            <a:pPr defTabSz="966529">
              <a:defRPr/>
            </a:pPr>
            <a:r>
              <a:rPr lang="en-US" altLang="en-US" sz="1200" b="1" i="1" dirty="0"/>
              <a:t>Suggested Script:</a:t>
            </a:r>
          </a:p>
          <a:p>
            <a:r>
              <a:rPr lang="en-US" sz="1200" dirty="0"/>
              <a:t>Have you or someone you know ever fallen victim to a scam? It’s more common than you think. Although </a:t>
            </a:r>
            <a:r>
              <a:rPr lang="en-US" sz="1200" b="1" dirty="0"/>
              <a:t>scam artists defraud millions of people ever year</a:t>
            </a:r>
            <a:r>
              <a:rPr lang="en-US" sz="1200" dirty="0"/>
              <a:t>, avoiding fraud is within your control if you remember these helpful tips.</a:t>
            </a:r>
          </a:p>
          <a:p>
            <a:endParaRPr lang="en-US" sz="1200" dirty="0"/>
          </a:p>
          <a:p>
            <a:r>
              <a:rPr lang="en-US" sz="1200" b="1" dirty="0"/>
              <a:t>Beware </a:t>
            </a:r>
            <a:r>
              <a:rPr lang="en-US" sz="1200" dirty="0"/>
              <a:t>of any individuals or companies that:</a:t>
            </a:r>
          </a:p>
          <a:p>
            <a:pPr marL="181225" indent="-181225">
              <a:buFont typeface="Arial" panose="020B0604020202020204" pitchFamily="34" charset="0"/>
              <a:buChar char="•"/>
            </a:pPr>
            <a:r>
              <a:rPr lang="en-US" sz="1200" dirty="0"/>
              <a:t>Call </a:t>
            </a:r>
            <a:r>
              <a:rPr lang="en-US" sz="1200" b="1" dirty="0"/>
              <a:t>asking for money or personal information</a:t>
            </a:r>
            <a:r>
              <a:rPr lang="en-US" sz="1200" dirty="0"/>
              <a:t>. Hang up immediately, and don’t rely on Caller ID to identify suspicious callers. It’s easily faked.</a:t>
            </a:r>
          </a:p>
          <a:p>
            <a:pPr marL="181225" indent="-181225">
              <a:buFont typeface="Arial" panose="020B0604020202020204" pitchFamily="34" charset="0"/>
              <a:buChar char="•"/>
            </a:pPr>
            <a:r>
              <a:rPr lang="en-US" sz="1200" dirty="0"/>
              <a:t>Use recorded sales pitches or “</a:t>
            </a:r>
            <a:r>
              <a:rPr lang="en-US" sz="1200" b="1" dirty="0" err="1"/>
              <a:t>robocalls</a:t>
            </a:r>
            <a:r>
              <a:rPr lang="en-US" sz="1200" dirty="0"/>
              <a:t>,” which are illegal. </a:t>
            </a:r>
          </a:p>
          <a:p>
            <a:pPr marL="181225" indent="-181225">
              <a:buFont typeface="Arial" panose="020B0604020202020204" pitchFamily="34" charset="0"/>
              <a:buChar char="•"/>
            </a:pPr>
            <a:r>
              <a:rPr lang="en-US" sz="1200" dirty="0"/>
              <a:t>Request payment via </a:t>
            </a:r>
            <a:r>
              <a:rPr lang="en-US" sz="1200" b="1" dirty="0"/>
              <a:t>wire services </a:t>
            </a:r>
            <a:r>
              <a:rPr lang="en-US" sz="1200" dirty="0"/>
              <a:t>or reloadable payment cards, neither of which offer a way to get your money back if it’s a scam.</a:t>
            </a:r>
          </a:p>
          <a:p>
            <a:pPr marL="181225" indent="-181225">
              <a:buFont typeface="Arial" panose="020B0604020202020204" pitchFamily="34" charset="0"/>
              <a:buChar char="•"/>
            </a:pPr>
            <a:r>
              <a:rPr lang="en-US" sz="1200" dirty="0"/>
              <a:t>Ask you to </a:t>
            </a:r>
            <a:r>
              <a:rPr lang="en-US" sz="1200" b="1" dirty="0"/>
              <a:t>deposit a check and wire money back</a:t>
            </a:r>
            <a:r>
              <a:rPr lang="en-US" sz="1200" dirty="0"/>
              <a:t>. If the deposited check turns out to be a fake, you will be expected to repay the bank. </a:t>
            </a:r>
          </a:p>
          <a:p>
            <a:pPr lvl="0"/>
            <a:endParaRPr lang="en-US" sz="1200" b="1" dirty="0"/>
          </a:p>
          <a:p>
            <a:pPr lvl="0"/>
            <a:r>
              <a:rPr lang="en-US" sz="1200" dirty="0"/>
              <a:t>Even though the caller may be pressuring you, </a:t>
            </a:r>
            <a:r>
              <a:rPr lang="en-US" sz="1200" b="1" dirty="0"/>
              <a:t>stop and take the time to research </a:t>
            </a:r>
            <a:r>
              <a:rPr lang="en-US" sz="1200" dirty="0"/>
              <a:t>any company or product before you buy. </a:t>
            </a:r>
          </a:p>
          <a:p>
            <a:pPr marL="181225" indent="-181225">
              <a:buFont typeface="Arial" panose="020B0604020202020204" pitchFamily="34" charset="0"/>
              <a:buChar char="•"/>
            </a:pPr>
            <a:r>
              <a:rPr lang="en-US" sz="1200" b="1" dirty="0"/>
              <a:t>Search</a:t>
            </a:r>
            <a:r>
              <a:rPr lang="en-US" sz="1200" dirty="0"/>
              <a:t> for a company or product name online along with words like “review,” “complaint” or “scam” to uncover previous scam activity. </a:t>
            </a:r>
          </a:p>
          <a:p>
            <a:pPr marL="181225" indent="-181225">
              <a:buFont typeface="Arial" panose="020B0604020202020204" pitchFamily="34" charset="0"/>
              <a:buChar char="•"/>
            </a:pPr>
            <a:r>
              <a:rPr lang="en-US" sz="1200" dirty="0"/>
              <a:t>Also, </a:t>
            </a:r>
            <a:r>
              <a:rPr lang="en-US" sz="1200" b="1" dirty="0"/>
              <a:t>talk</a:t>
            </a:r>
            <a:r>
              <a:rPr lang="en-US" sz="1200" dirty="0"/>
              <a:t> to someone you trust to get their opinion.</a:t>
            </a:r>
          </a:p>
          <a:p>
            <a:pPr marL="181225" indent="-181225">
              <a:buFont typeface="Arial" panose="020B0604020202020204" pitchFamily="34" charset="0"/>
              <a:buChar char="•"/>
            </a:pPr>
            <a:endParaRPr lang="en-US" sz="1200" dirty="0"/>
          </a:p>
          <a:p>
            <a:pPr lvl="0"/>
            <a:r>
              <a:rPr lang="en-US" sz="1200" dirty="0"/>
              <a:t>The Federal Trade Commission is here to help.</a:t>
            </a:r>
          </a:p>
          <a:p>
            <a:pPr marL="181225" indent="-181225">
              <a:buFont typeface="Arial" panose="020B0604020202020204" pitchFamily="34" charset="0"/>
              <a:buChar char="•"/>
            </a:pPr>
            <a:r>
              <a:rPr lang="en-US" sz="1200" dirty="0"/>
              <a:t>Sign up for </a:t>
            </a:r>
            <a:r>
              <a:rPr lang="en-US" sz="1200" b="1" dirty="0"/>
              <a:t>free scam alerts </a:t>
            </a:r>
            <a:r>
              <a:rPr lang="en-US" sz="1200" dirty="0"/>
              <a:t>– http://www.ftc.gov/subscribe</a:t>
            </a:r>
          </a:p>
          <a:p>
            <a:pPr marL="181225" indent="-181225">
              <a:buFont typeface="Arial" panose="020B0604020202020204" pitchFamily="34" charset="0"/>
              <a:buChar char="•"/>
            </a:pPr>
            <a:r>
              <a:rPr lang="en-US" sz="1200" b="1" dirty="0"/>
              <a:t>Report scams </a:t>
            </a:r>
            <a:r>
              <a:rPr lang="en-US" sz="1200" dirty="0"/>
              <a:t>– http://www.ftc.gov/complaint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7FBC3B-B2A2-491A-87DE-759D0CB4D4F8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832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7FBC3B-B2A2-491A-87DE-759D0CB4D4F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4057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1346835"/>
            <a:ext cx="10972800" cy="2865120"/>
          </a:xfrm>
        </p:spPr>
        <p:txBody>
          <a:bodyPr anchor="b"/>
          <a:lstStyle>
            <a:lvl1pPr algn="ctr"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322445"/>
            <a:ext cx="10972800" cy="1986915"/>
          </a:xfrm>
        </p:spPr>
        <p:txBody>
          <a:bodyPr/>
          <a:lstStyle>
            <a:lvl1pPr marL="0" indent="0" algn="ctr">
              <a:buNone/>
              <a:defRPr sz="2900"/>
            </a:lvl1pPr>
            <a:lvl2pPr marL="548640" indent="0" algn="ctr">
              <a:buNone/>
              <a:defRPr sz="2400"/>
            </a:lvl2pPr>
            <a:lvl3pPr marL="1097280" indent="0" algn="ctr">
              <a:buNone/>
              <a:defRPr sz="2200"/>
            </a:lvl3pPr>
            <a:lvl4pPr marL="1645920" indent="0" algn="ctr">
              <a:buNone/>
              <a:defRPr sz="1900"/>
            </a:lvl4pPr>
            <a:lvl5pPr marL="2194560" indent="0" algn="ctr">
              <a:buNone/>
              <a:defRPr sz="1900"/>
            </a:lvl5pPr>
            <a:lvl6pPr marL="2743200" indent="0" algn="ctr">
              <a:buNone/>
              <a:defRPr sz="1900"/>
            </a:lvl6pPr>
            <a:lvl7pPr marL="3291840" indent="0" algn="ctr">
              <a:buNone/>
              <a:defRPr sz="1900"/>
            </a:lvl7pPr>
            <a:lvl8pPr marL="3840480" indent="0" algn="ctr">
              <a:buNone/>
              <a:defRPr sz="1900"/>
            </a:lvl8pPr>
            <a:lvl9pPr marL="4389120" indent="0" algn="ctr">
              <a:buNone/>
              <a:defRPr sz="19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89CBB-9CF8-4CCC-B09E-D7495A45A47D}" type="datetime1">
              <a:rPr lang="en-US" smtClean="0"/>
              <a:t>11/3/16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846323" y="7627623"/>
            <a:ext cx="4937760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ED105-09F8-4DF7-B4A2-FB01EA696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4636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50" y="548640"/>
            <a:ext cx="4718683" cy="1920240"/>
          </a:xfrm>
        </p:spPr>
        <p:txBody>
          <a:bodyPr anchor="b"/>
          <a:lstStyle>
            <a:lvl1pPr>
              <a:defRPr sz="3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19826" y="1184911"/>
            <a:ext cx="7406642" cy="5848350"/>
          </a:xfrm>
        </p:spPr>
        <p:txBody>
          <a:bodyPr/>
          <a:lstStyle>
            <a:lvl1pPr marL="0" indent="0">
              <a:buNone/>
              <a:defRPr sz="3800"/>
            </a:lvl1pPr>
            <a:lvl2pPr marL="548640" indent="0">
              <a:buNone/>
              <a:defRPr sz="3400"/>
            </a:lvl2pPr>
            <a:lvl3pPr marL="1097280" indent="0">
              <a:buNone/>
              <a:defRPr sz="290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7750" y="2468881"/>
            <a:ext cx="4718683" cy="4573906"/>
          </a:xfrm>
        </p:spPr>
        <p:txBody>
          <a:bodyPr/>
          <a:lstStyle>
            <a:lvl1pPr marL="0" indent="0">
              <a:buNone/>
              <a:defRPr sz="1900"/>
            </a:lvl1pPr>
            <a:lvl2pPr marL="548640" indent="0">
              <a:buNone/>
              <a:defRPr sz="1800"/>
            </a:lvl2pPr>
            <a:lvl3pPr marL="1097280" indent="0">
              <a:buNone/>
              <a:defRPr sz="1400"/>
            </a:lvl3pPr>
            <a:lvl4pPr marL="1645920" indent="0">
              <a:buNone/>
              <a:defRPr sz="1300"/>
            </a:lvl4pPr>
            <a:lvl5pPr marL="2194560" indent="0">
              <a:buNone/>
              <a:defRPr sz="1300"/>
            </a:lvl5pPr>
            <a:lvl6pPr marL="2743200" indent="0">
              <a:buNone/>
              <a:defRPr sz="1300"/>
            </a:lvl6pPr>
            <a:lvl7pPr marL="3291840" indent="0">
              <a:buNone/>
              <a:defRPr sz="1300"/>
            </a:lvl7pPr>
            <a:lvl8pPr marL="3840480" indent="0">
              <a:buNone/>
              <a:defRPr sz="1300"/>
            </a:lvl8pPr>
            <a:lvl9pPr marL="4389120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D1F4B-ED3B-4D40-9215-3557CE898066}" type="datetime1">
              <a:rPr lang="en-US" smtClean="0"/>
              <a:t>11/3/16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46323" y="7627623"/>
            <a:ext cx="4937760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ED105-09F8-4DF7-B4A2-FB01EA696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053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13B6B-BA27-4B0C-8FE3-0EC3F1D4A7DC}" type="datetime1">
              <a:rPr lang="en-US" smtClean="0"/>
              <a:t>11/3/16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846323" y="7627623"/>
            <a:ext cx="4937760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ED105-09F8-4DF7-B4A2-FB01EA696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3710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469879" y="438151"/>
            <a:ext cx="3154680" cy="697420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5839" y="438151"/>
            <a:ext cx="9281160" cy="697420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1959A-87DB-4C59-9116-405D4CF76639}" type="datetime1">
              <a:rPr lang="en-US" smtClean="0"/>
              <a:t>11/3/16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846323" y="7627623"/>
            <a:ext cx="4937760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ED105-09F8-4DF7-B4A2-FB01EA696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904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03773-309E-4C26-A9A2-A8AE2C980ADC}" type="datetime1">
              <a:rPr lang="en-US" smtClean="0"/>
              <a:t>11/3/16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AED105-09F8-4DF7-B4A2-FB01EA696A0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729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5843" y="887882"/>
            <a:ext cx="12618720" cy="1590675"/>
          </a:xfrm>
        </p:spPr>
        <p:txBody>
          <a:bodyPr>
            <a:normAutofit/>
          </a:bodyPr>
          <a:lstStyle>
            <a:lvl1pPr>
              <a:defRPr sz="580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822960" indent="-274320">
              <a:buFont typeface="Courier New" panose="02070309020205020404" pitchFamily="49" charset="0"/>
              <a:buChar char="o"/>
              <a:defRPr/>
            </a:lvl2pPr>
            <a:lvl3pPr marL="1371600" indent="-274320">
              <a:buFont typeface="Wingdings" panose="05000000000000000000" pitchFamily="2" charset="2"/>
              <a:buChar char="§"/>
              <a:defRPr/>
            </a:lvl3pPr>
            <a:lvl4pPr marL="1920240" indent="-274320">
              <a:buFont typeface="Courier New" panose="02070309020205020404" pitchFamily="49" charset="0"/>
              <a:buChar char="o"/>
              <a:defRPr/>
            </a:lvl4pPr>
            <a:lvl5pPr marL="2468880" indent="-27432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9329A-F51E-457D-B064-99111D8247B7}" type="datetime1">
              <a:rPr lang="en-US" smtClean="0"/>
              <a:t>11/3/16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4846323" y="7627623"/>
            <a:ext cx="4937760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ED105-09F8-4DF7-B4A2-FB01EA696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317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8222" y="2051687"/>
            <a:ext cx="12618720" cy="3423285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8222" y="5507358"/>
            <a:ext cx="12618720" cy="1800224"/>
          </a:xfrm>
        </p:spPr>
        <p:txBody>
          <a:bodyPr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54864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8C505-59C0-4CD0-AD5F-E39686372F41}" type="datetime1">
              <a:rPr lang="en-US" smtClean="0"/>
              <a:t>11/3/16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846323" y="7627623"/>
            <a:ext cx="4937760" cy="4381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ED105-09F8-4DF7-B4A2-FB01EA696A0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479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5842" y="2190751"/>
            <a:ext cx="6217920" cy="522160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2" y="2190751"/>
            <a:ext cx="6217920" cy="522160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EA1F8-15CD-4B1D-A598-526E139936C6}" type="datetime1">
              <a:rPr lang="en-US" smtClean="0"/>
              <a:t>11/3/16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46323" y="7627623"/>
            <a:ext cx="4937760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ED105-09F8-4DF7-B4A2-FB01EA696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684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47" y="438151"/>
            <a:ext cx="12618720" cy="15906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7747" y="2017395"/>
            <a:ext cx="6189344" cy="988694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200" b="1"/>
            </a:lvl3pPr>
            <a:lvl4pPr marL="1645920" indent="0">
              <a:buNone/>
              <a:defRPr sz="1900" b="1"/>
            </a:lvl4pPr>
            <a:lvl5pPr marL="2194560" indent="0">
              <a:buNone/>
              <a:defRPr sz="1900" b="1"/>
            </a:lvl5pPr>
            <a:lvl6pPr marL="2743200" indent="0">
              <a:buNone/>
              <a:defRPr sz="1900" b="1"/>
            </a:lvl6pPr>
            <a:lvl7pPr marL="3291840" indent="0">
              <a:buNone/>
              <a:defRPr sz="1900" b="1"/>
            </a:lvl7pPr>
            <a:lvl8pPr marL="3840480" indent="0">
              <a:buNone/>
              <a:defRPr sz="1900" b="1"/>
            </a:lvl8pPr>
            <a:lvl9pPr marL="4389120" indent="0">
              <a:buNone/>
              <a:defRPr sz="1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7747" y="3006092"/>
            <a:ext cx="6189344" cy="442150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06644" y="2017395"/>
            <a:ext cx="6219826" cy="988694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200" b="1"/>
            </a:lvl3pPr>
            <a:lvl4pPr marL="1645920" indent="0">
              <a:buNone/>
              <a:defRPr sz="1900" b="1"/>
            </a:lvl4pPr>
            <a:lvl5pPr marL="2194560" indent="0">
              <a:buNone/>
              <a:defRPr sz="1900" b="1"/>
            </a:lvl5pPr>
            <a:lvl6pPr marL="2743200" indent="0">
              <a:buNone/>
              <a:defRPr sz="1900" b="1"/>
            </a:lvl6pPr>
            <a:lvl7pPr marL="3291840" indent="0">
              <a:buNone/>
              <a:defRPr sz="1900" b="1"/>
            </a:lvl7pPr>
            <a:lvl8pPr marL="3840480" indent="0">
              <a:buNone/>
              <a:defRPr sz="1900" b="1"/>
            </a:lvl8pPr>
            <a:lvl9pPr marL="4389120" indent="0">
              <a:buNone/>
              <a:defRPr sz="1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06644" y="3006092"/>
            <a:ext cx="6219826" cy="442150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A35D9-4BA4-43A0-8B1B-C1B1F895478A}" type="datetime1">
              <a:rPr lang="en-US" smtClean="0"/>
              <a:t>11/3/16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846323" y="7627623"/>
            <a:ext cx="4937760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ED105-09F8-4DF7-B4A2-FB01EA696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566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7FA76-4A07-4CC1-A66E-FF1C6A40646C}" type="datetime1">
              <a:rPr lang="en-US" smtClean="0"/>
              <a:t>11/3/16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846323" y="7627623"/>
            <a:ext cx="4937760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ED105-09F8-4DF7-B4A2-FB01EA696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325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12F95-FD40-4D2B-B25B-EBFFC5F19D0B}" type="datetime1">
              <a:rPr lang="en-US" smtClean="0"/>
              <a:t>11/3/16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846323" y="7627623"/>
            <a:ext cx="4937760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ED105-09F8-4DF7-B4A2-FB01EA696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620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50" y="548640"/>
            <a:ext cx="4718683" cy="1920240"/>
          </a:xfrm>
        </p:spPr>
        <p:txBody>
          <a:bodyPr anchor="b"/>
          <a:lstStyle>
            <a:lvl1pPr>
              <a:defRPr sz="3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19826" y="1184911"/>
            <a:ext cx="7406642" cy="5848350"/>
          </a:xfrm>
        </p:spPr>
        <p:txBody>
          <a:bodyPr/>
          <a:lstStyle>
            <a:lvl1pPr>
              <a:defRPr sz="3800"/>
            </a:lvl1pPr>
            <a:lvl2pPr>
              <a:defRPr sz="34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7750" y="2468881"/>
            <a:ext cx="4718683" cy="4573906"/>
          </a:xfrm>
        </p:spPr>
        <p:txBody>
          <a:bodyPr/>
          <a:lstStyle>
            <a:lvl1pPr marL="0" indent="0">
              <a:buNone/>
              <a:defRPr sz="1900"/>
            </a:lvl1pPr>
            <a:lvl2pPr marL="548640" indent="0">
              <a:buNone/>
              <a:defRPr sz="1800"/>
            </a:lvl2pPr>
            <a:lvl3pPr marL="1097280" indent="0">
              <a:buNone/>
              <a:defRPr sz="1400"/>
            </a:lvl3pPr>
            <a:lvl4pPr marL="1645920" indent="0">
              <a:buNone/>
              <a:defRPr sz="1300"/>
            </a:lvl4pPr>
            <a:lvl5pPr marL="2194560" indent="0">
              <a:buNone/>
              <a:defRPr sz="1300"/>
            </a:lvl5pPr>
            <a:lvl6pPr marL="2743200" indent="0">
              <a:buNone/>
              <a:defRPr sz="1300"/>
            </a:lvl6pPr>
            <a:lvl7pPr marL="3291840" indent="0">
              <a:buNone/>
              <a:defRPr sz="1300"/>
            </a:lvl7pPr>
            <a:lvl8pPr marL="3840480" indent="0">
              <a:buNone/>
              <a:defRPr sz="1300"/>
            </a:lvl8pPr>
            <a:lvl9pPr marL="4389120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7018A-707B-4F19-8EBC-41DA40FBB8A1}" type="datetime1">
              <a:rPr lang="en-US" smtClean="0"/>
              <a:t>11/3/16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46323" y="7627623"/>
            <a:ext cx="4937760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ED105-09F8-4DF7-B4A2-FB01EA696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503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5843" y="438151"/>
            <a:ext cx="12618720" cy="1590675"/>
          </a:xfrm>
          <a:prstGeom prst="rect">
            <a:avLst/>
          </a:prstGeom>
        </p:spPr>
        <p:txBody>
          <a:bodyPr vert="horz" lIns="109728" tIns="54864" rIns="109728" bIns="54864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43" y="2190751"/>
            <a:ext cx="12618720" cy="5221606"/>
          </a:xfrm>
          <a:prstGeom prst="rect">
            <a:avLst/>
          </a:prstGeom>
        </p:spPr>
        <p:txBody>
          <a:bodyPr vert="horz" lIns="109728" tIns="54864" rIns="109728" bIns="5486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05977" y="7803469"/>
            <a:ext cx="3291840" cy="438150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403773-309E-4C26-A9A2-A8AE2C980ADC}" type="datetime1">
              <a:rPr lang="en-US" smtClean="0"/>
              <a:t>11/3/16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1774" y="7787542"/>
            <a:ext cx="3291840" cy="438150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AED105-09F8-4DF7-B4A2-FB01EA696A0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466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1097280" rtl="0" eaLnBrk="1" latinLnBrk="0" hangingPunct="1">
        <a:lnSpc>
          <a:spcPct val="90000"/>
        </a:lnSpc>
        <a:spcBef>
          <a:spcPct val="0"/>
        </a:spcBef>
        <a:buNone/>
        <a:defRPr sz="5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109728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9593" y="3657604"/>
            <a:ext cx="5949387" cy="937550"/>
          </a:xfrm>
        </p:spPr>
        <p:txBody>
          <a:bodyPr>
            <a:normAutofit/>
          </a:bodyPr>
          <a:lstStyle/>
          <a:p>
            <a:pPr algn="l"/>
            <a:endParaRPr lang="en-US" sz="5500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099592" y="4606729"/>
            <a:ext cx="5937813" cy="1135476"/>
          </a:xfrm>
        </p:spPr>
        <p:txBody>
          <a:bodyPr>
            <a:normAutofit/>
          </a:bodyPr>
          <a:lstStyle/>
          <a:p>
            <a:pPr algn="l"/>
            <a:endParaRPr lang="en-US" sz="35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ED105-09F8-4DF7-B4A2-FB01EA696A0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02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05843" y="887882"/>
            <a:ext cx="12618720" cy="1590675"/>
          </a:xfrm>
        </p:spPr>
        <p:txBody>
          <a:bodyPr>
            <a:normAutofit/>
          </a:bodyPr>
          <a:lstStyle/>
          <a:p>
            <a:r>
              <a:rPr lang="en-US" sz="5800" dirty="0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Why This Matters</a:t>
            </a:r>
            <a:endParaRPr lang="en-US" sz="5800" dirty="0">
              <a:solidFill>
                <a:schemeClr val="bg1"/>
              </a:solidFill>
              <a:latin typeface="Utsaah" panose="020B0604020202020204" pitchFamily="34" charset="0"/>
              <a:cs typeface="Utsaah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Studies show that, on average, military families have higher amounts of debt and fewer assets than civilians</a:t>
            </a:r>
          </a:p>
          <a:p>
            <a:r>
              <a:rPr lang="en-US" dirty="0" smtClean="0"/>
              <a:t>Challenges of military life</a:t>
            </a:r>
            <a:r>
              <a:rPr lang="en-US" dirty="0"/>
              <a:t> </a:t>
            </a:r>
            <a:r>
              <a:rPr lang="en-US" dirty="0" smtClean="0"/>
              <a:t>can affect servicemembers’ finances: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Frequent transition and changes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Many servicemembers have little financial experience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Decisions have long-term effects</a:t>
            </a:r>
          </a:p>
          <a:p>
            <a:r>
              <a:rPr lang="en-US" dirty="0" smtClean="0"/>
              <a:t>Getting the know-how is key to making smart financial decisions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ED105-09F8-4DF7-B4A2-FB01EA696A0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759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ED105-09F8-4DF7-B4A2-FB01EA696A0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009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Ways to Avoid Scams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Beware of people or companies that:</a:t>
            </a:r>
          </a:p>
          <a:p>
            <a:pPr lvl="1"/>
            <a:r>
              <a:rPr lang="en-US" dirty="0" smtClean="0"/>
              <a:t>Ask for money, personal info</a:t>
            </a:r>
          </a:p>
          <a:p>
            <a:pPr lvl="1"/>
            <a:r>
              <a:rPr lang="en-US" dirty="0" smtClean="0"/>
              <a:t>Use recorded sales pitches </a:t>
            </a:r>
          </a:p>
          <a:p>
            <a:pPr lvl="1"/>
            <a:r>
              <a:rPr lang="en-US" dirty="0" smtClean="0"/>
              <a:t>Request payment via wire services, reloadable cards</a:t>
            </a:r>
          </a:p>
          <a:p>
            <a:pPr lvl="1"/>
            <a:r>
              <a:rPr lang="en-US" dirty="0" smtClean="0"/>
              <a:t>Ask you to deposit a check, wire money back</a:t>
            </a:r>
          </a:p>
          <a:p>
            <a:r>
              <a:rPr lang="en-US" dirty="0" smtClean="0"/>
              <a:t>Stop and check it out</a:t>
            </a:r>
          </a:p>
          <a:p>
            <a:pPr lvl="1"/>
            <a:r>
              <a:rPr lang="en-US" dirty="0" smtClean="0"/>
              <a:t>Search online</a:t>
            </a:r>
          </a:p>
          <a:p>
            <a:pPr lvl="1"/>
            <a:r>
              <a:rPr lang="en-US" dirty="0" smtClean="0"/>
              <a:t>Talk to someone you trust</a:t>
            </a:r>
          </a:p>
          <a:p>
            <a:r>
              <a:rPr lang="en-US" dirty="0" smtClean="0"/>
              <a:t>The FTC can help</a:t>
            </a:r>
          </a:p>
          <a:p>
            <a:pPr lvl="1"/>
            <a:r>
              <a:rPr lang="en-US" dirty="0" smtClean="0"/>
              <a:t>Free scam alerts </a:t>
            </a:r>
          </a:p>
          <a:p>
            <a:pPr lvl="1"/>
            <a:r>
              <a:rPr lang="en-US" dirty="0" smtClean="0"/>
              <a:t>Report scams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ED105-09F8-4DF7-B4A2-FB01EA696A0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889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ED105-09F8-4DF7-B4A2-FB01EA696A0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4756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il con">
      <a:dk1>
        <a:srgbClr val="1F3864"/>
      </a:dk1>
      <a:lt1>
        <a:srgbClr val="F2F2F2"/>
      </a:lt1>
      <a:dk2>
        <a:srgbClr val="1F3864"/>
      </a:dk2>
      <a:lt2>
        <a:srgbClr val="1F3864"/>
      </a:lt2>
      <a:accent1>
        <a:srgbClr val="5B9BD5"/>
      </a:accent1>
      <a:accent2>
        <a:srgbClr val="9CC3E5"/>
      </a:accent2>
      <a:accent3>
        <a:srgbClr val="AEABAB"/>
      </a:accent3>
      <a:accent4>
        <a:srgbClr val="8496B0"/>
      </a:accent4>
      <a:accent5>
        <a:srgbClr val="4472C4"/>
      </a:accent5>
      <a:accent6>
        <a:srgbClr val="48A1FA"/>
      </a:accent6>
      <a:hlink>
        <a:srgbClr val="7F7F7F"/>
      </a:hlink>
      <a:folHlink>
        <a:srgbClr val="595959"/>
      </a:folHlink>
    </a:clrScheme>
    <a:fontScheme name="MilCon">
      <a:majorFont>
        <a:latin typeface="Proxima Nova Rg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8962</TotalTime>
  <Words>661</Words>
  <Application>Microsoft Macintosh PowerPoint</Application>
  <PresentationFormat>Custom</PresentationFormat>
  <Paragraphs>59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Arial</vt:lpstr>
      <vt:lpstr>Calibri</vt:lpstr>
      <vt:lpstr>Courier New</vt:lpstr>
      <vt:lpstr>Proxima Nova Rg</vt:lpstr>
      <vt:lpstr>Times New Roman</vt:lpstr>
      <vt:lpstr>Utsaah</vt:lpstr>
      <vt:lpstr>Wingdings</vt:lpstr>
      <vt:lpstr>Office Theme</vt:lpstr>
      <vt:lpstr>PowerPoint Presentation</vt:lpstr>
      <vt:lpstr>Why This Matters</vt:lpstr>
      <vt:lpstr>PowerPoint Presentation</vt:lpstr>
      <vt:lpstr>Ways to Avoid Scams</vt:lpstr>
      <vt:lpstr>PowerPoint Presentation</vt:lpstr>
    </vt:vector>
  </TitlesOfParts>
  <Company>FleishmanHillard</Company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Military Money Matters</dc:title>
  <dc:creator>Dreisch Miller, Lisa</dc:creator>
  <cp:lastModifiedBy>Microsoft Office User</cp:lastModifiedBy>
  <cp:revision>315</cp:revision>
  <cp:lastPrinted>2016-11-03T20:10:29Z</cp:lastPrinted>
  <dcterms:created xsi:type="dcterms:W3CDTF">2016-09-10T21:13:10Z</dcterms:created>
  <dcterms:modified xsi:type="dcterms:W3CDTF">2016-11-03T22:58:15Z</dcterms:modified>
</cp:coreProperties>
</file>