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5" r:id="rId4"/>
    <p:sldId id="274" r:id="rId5"/>
    <p:sldId id="309" r:id="rId6"/>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4835" autoAdjust="0"/>
  </p:normalViewPr>
  <p:slideViewPr>
    <p:cSldViewPr snapToGrid="0">
      <p:cViewPr>
        <p:scale>
          <a:sx n="66" d="100"/>
          <a:sy n="66" d="100"/>
        </p:scale>
        <p:origin x="1488" y="264"/>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commentAuthors" Target="commentAuthors.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r>
              <a:rPr lang="en-US" altLang="en-US" sz="1200" dirty="0"/>
              <a:t>No matter where you are in your military career, </a:t>
            </a:r>
            <a:r>
              <a:rPr lang="en-US" altLang="en-US" sz="1200" b="1" dirty="0"/>
              <a:t>owning a home can be a great investment</a:t>
            </a:r>
            <a:r>
              <a:rPr lang="en-US" altLang="en-US" sz="1200" dirty="0"/>
              <a:t>. It also </a:t>
            </a:r>
            <a:r>
              <a:rPr lang="en-US" altLang="en-US" sz="1200" b="1" dirty="0"/>
              <a:t>presents specific challenges to servicemembers and their families </a:t>
            </a:r>
            <a:r>
              <a:rPr lang="en-US" altLang="en-US" sz="1200" dirty="0"/>
              <a:t>who may have to move at a moment’s notice.</a:t>
            </a:r>
          </a:p>
          <a:p>
            <a:endParaRPr lang="en-US" sz="1200" dirty="0"/>
          </a:p>
          <a:p>
            <a:pPr algn="r"/>
            <a:r>
              <a:rPr lang="en-US" sz="1200" dirty="0"/>
              <a:t>Think through the </a:t>
            </a:r>
            <a:r>
              <a:rPr lang="en-US" sz="1200" b="1" dirty="0"/>
              <a:t>pros and cons of renting vs. buying thoroughly</a:t>
            </a:r>
            <a:r>
              <a:rPr lang="en-US" sz="1200" dirty="0"/>
              <a:t>. If you are renting and get new orders, you can move at a moment’s notice. Renting also may mean your up-front and monthly costs are lower, and you aren’t responsible for major maintenance. On the other hand, if you buy and are </a:t>
            </a:r>
            <a:r>
              <a:rPr lang="en-US" sz="1200" dirty="0" err="1"/>
              <a:t>PCSed</a:t>
            </a:r>
            <a:r>
              <a:rPr lang="en-US" sz="1200" dirty="0"/>
              <a:t>, your home could be left vacant and you on the hook for mortgage payments for however long it takes to sell. However, owning can provide tax advantages and offer you the opportunity to personalize your home.</a:t>
            </a:r>
          </a:p>
          <a:p>
            <a:endParaRPr lang="en-US" sz="1200" dirty="0"/>
          </a:p>
          <a:p>
            <a:r>
              <a:rPr lang="en-US" sz="1200" dirty="0"/>
              <a:t>If you decide to buy, here are several </a:t>
            </a:r>
            <a:r>
              <a:rPr lang="en-US" sz="1200" b="1" dirty="0"/>
              <a:t>guidelines</a:t>
            </a:r>
            <a:r>
              <a:rPr lang="en-US" sz="1200" dirty="0"/>
              <a:t> to keep in mind (although obviously the details of your situation may differ and affect your choices):</a:t>
            </a:r>
          </a:p>
          <a:p>
            <a:pPr marL="181225" indent="-181225">
              <a:buFont typeface="Arial" panose="020B0604020202020204" pitchFamily="34" charset="0"/>
              <a:buChar char="•"/>
            </a:pPr>
            <a:r>
              <a:rPr lang="en-US" sz="1200" dirty="0"/>
              <a:t>You may want to limit the cost of your home to </a:t>
            </a:r>
            <a:r>
              <a:rPr lang="en-US" sz="1200" b="1" dirty="0"/>
              <a:t>2 to 2.5 times your annual income</a:t>
            </a:r>
            <a:r>
              <a:rPr lang="en-US" sz="1200" dirty="0"/>
              <a:t>.</a:t>
            </a:r>
          </a:p>
          <a:p>
            <a:pPr marL="181225" indent="-181225">
              <a:buFont typeface="Arial" panose="020B0604020202020204" pitchFamily="34" charset="0"/>
              <a:buChar char="•"/>
            </a:pPr>
            <a:r>
              <a:rPr lang="en-US" sz="1200" dirty="0"/>
              <a:t>For your mortgage, you should shoot for </a:t>
            </a:r>
            <a:r>
              <a:rPr lang="en-US" sz="1200" b="1" dirty="0"/>
              <a:t>50-80 percent of the value of your home at most</a:t>
            </a:r>
            <a:r>
              <a:rPr lang="en-US" sz="1200" dirty="0"/>
              <a:t>, with monthly costs </a:t>
            </a:r>
            <a:r>
              <a:rPr lang="en-US" sz="1200" b="1" dirty="0"/>
              <a:t>not exceeding 35 percent </a:t>
            </a:r>
            <a:r>
              <a:rPr lang="en-US" sz="1200" dirty="0"/>
              <a:t>of your income.</a:t>
            </a:r>
          </a:p>
          <a:p>
            <a:pPr marL="181225" indent="-181225">
              <a:buFont typeface="Arial" panose="020B0604020202020204" pitchFamily="34" charset="0"/>
              <a:buChar char="•"/>
            </a:pPr>
            <a:endParaRPr lang="en-US" sz="1200" dirty="0"/>
          </a:p>
          <a:p>
            <a:r>
              <a:rPr lang="en-US" sz="1200" dirty="0"/>
              <a:t>Make sure that you </a:t>
            </a:r>
            <a:r>
              <a:rPr lang="en-US" sz="1200" b="1" dirty="0"/>
              <a:t>explore programs that can help you with homeownership</a:t>
            </a:r>
            <a:r>
              <a:rPr lang="en-US" sz="1200" dirty="0"/>
              <a:t>, including lower-interest VA Home Loans or lowered interest rates for existing homeowners and forgiveness of excess interest payments under the Servicemember Civil Relief Act (SCRA).</a:t>
            </a:r>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80006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30904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that, on average, military families have higher amounts of debt and fewer assets than civilians</a:t>
            </a:r>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Home</a:t>
            </a:r>
            <a:endParaRPr lang="en-US" dirty="0"/>
          </a:p>
        </p:txBody>
      </p:sp>
      <p:sp>
        <p:nvSpPr>
          <p:cNvPr id="3" name="Content Placeholder 2"/>
          <p:cNvSpPr>
            <a:spLocks noGrp="1"/>
          </p:cNvSpPr>
          <p:nvPr>
            <p:ph idx="1"/>
          </p:nvPr>
        </p:nvSpPr>
        <p:spPr/>
        <p:txBody>
          <a:bodyPr>
            <a:normAutofit/>
          </a:bodyPr>
          <a:lstStyle/>
          <a:p>
            <a:r>
              <a:rPr lang="en-US" dirty="0" smtClean="0"/>
              <a:t>Pros and cons</a:t>
            </a:r>
          </a:p>
          <a:p>
            <a:pPr lvl="1"/>
            <a:r>
              <a:rPr lang="en-US" dirty="0" smtClean="0"/>
              <a:t>Renting – you can move at a moment’s notice</a:t>
            </a:r>
          </a:p>
          <a:p>
            <a:pPr lvl="1"/>
            <a:r>
              <a:rPr lang="en-US" dirty="0" smtClean="0"/>
              <a:t>Buying – you owe mortgage payments until you sell, even if you move</a:t>
            </a:r>
          </a:p>
          <a:p>
            <a:r>
              <a:rPr lang="en-US" dirty="0" smtClean="0"/>
              <a:t>If you buy</a:t>
            </a:r>
          </a:p>
          <a:p>
            <a:pPr lvl="1"/>
            <a:r>
              <a:rPr lang="en-US" dirty="0" smtClean="0"/>
              <a:t>Home = 2 to 2.5 times annual income</a:t>
            </a:r>
          </a:p>
          <a:p>
            <a:pPr lvl="1"/>
            <a:r>
              <a:rPr lang="en-US" dirty="0" smtClean="0"/>
              <a:t>Mortgage = 50-80 percent of home’s value at most</a:t>
            </a:r>
          </a:p>
          <a:p>
            <a:pPr lvl="1"/>
            <a:r>
              <a:rPr lang="en-US" dirty="0"/>
              <a:t>M</a:t>
            </a:r>
            <a:r>
              <a:rPr lang="en-US" dirty="0" smtClean="0"/>
              <a:t>onthly housing costs = no more than 35 percent of income</a:t>
            </a:r>
          </a:p>
          <a:p>
            <a:r>
              <a:rPr lang="en-US" dirty="0" smtClean="0"/>
              <a:t>Programs to help</a:t>
            </a:r>
          </a:p>
          <a:p>
            <a:pPr lvl="1"/>
            <a:r>
              <a:rPr lang="en-US" dirty="0" smtClean="0"/>
              <a:t>VA Home Loans program</a:t>
            </a:r>
          </a:p>
          <a:p>
            <a:pPr lvl="1"/>
            <a:r>
              <a:rPr lang="en-US" dirty="0" smtClean="0"/>
              <a:t>SCRA</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2512325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3710475660"/>
      </p:ext>
    </p:extLst>
  </p:cSld>
  <p:clrMapOvr>
    <a:masterClrMapping/>
  </p:clrMapOvr>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8963</TotalTime>
  <Words>715</Words>
  <Application>Microsoft Macintosh PowerPoint</Application>
  <PresentationFormat>Custom</PresentationFormat>
  <Paragraphs>52</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Courier New</vt:lpstr>
      <vt:lpstr>Proxima Nova Rg</vt:lpstr>
      <vt:lpstr>Times New Roman</vt:lpstr>
      <vt:lpstr>Utsaah</vt:lpstr>
      <vt:lpstr>Wingdings</vt:lpstr>
      <vt:lpstr>Office Theme</vt:lpstr>
      <vt:lpstr>PowerPoint Presentation</vt:lpstr>
      <vt:lpstr>Why This Matters</vt:lpstr>
      <vt:lpstr>PowerPoint Presentation</vt:lpstr>
      <vt:lpstr>Buying a Home</vt:lpstr>
      <vt:lpstr>PowerPoint Presentation</vt:lpstr>
    </vt:vector>
  </TitlesOfParts>
  <Company>FleishmanHillard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Microsoft Office User</cp:lastModifiedBy>
  <cp:revision>315</cp:revision>
  <cp:lastPrinted>2016-11-03T20:10:29Z</cp:lastPrinted>
  <dcterms:created xsi:type="dcterms:W3CDTF">2016-09-10T21:13:10Z</dcterms:created>
  <dcterms:modified xsi:type="dcterms:W3CDTF">2016-11-04T02:31:53Z</dcterms:modified>
</cp:coreProperties>
</file>