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4" r:id="rId3"/>
    <p:sldId id="265" r:id="rId4"/>
    <p:sldId id="271" r:id="rId5"/>
    <p:sldId id="309" r:id="rId6"/>
  </p:sldIdLst>
  <p:sldSz cx="14630400" cy="8229600"/>
  <p:notesSz cx="7315200" cy="96012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isch Miller, Lisa" initials="DML" lastIdx="4" clrIdx="0">
    <p:extLst/>
  </p:cmAuthor>
  <p:cmAuthor id="2" name="Kando-Pineda, Carol A." initials="KC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4835" autoAdjust="0"/>
  </p:normalViewPr>
  <p:slideViewPr>
    <p:cSldViewPr snapToGrid="0">
      <p:cViewPr>
        <p:scale>
          <a:sx n="66" d="100"/>
          <a:sy n="66" d="100"/>
        </p:scale>
        <p:origin x="1488" y="264"/>
      </p:cViewPr>
      <p:guideLst>
        <p:guide orient="horz" pos="2592"/>
        <p:guide pos="4608"/>
      </p:guideLst>
    </p:cSldViewPr>
  </p:slideViewPr>
  <p:outlineViewPr>
    <p:cViewPr>
      <p:scale>
        <a:sx n="33" d="100"/>
        <a:sy n="33" d="100"/>
      </p:scale>
      <p:origin x="0" y="14539"/>
    </p:cViewPr>
  </p:outlineViewPr>
  <p:notesTextViewPr>
    <p:cViewPr>
      <p:scale>
        <a:sx n="1" d="1"/>
        <a:sy n="1" d="1"/>
      </p:scale>
      <p:origin x="0" y="0"/>
    </p:cViewPr>
  </p:notesTextViewPr>
  <p:sorterViewPr>
    <p:cViewPr>
      <p:scale>
        <a:sx n="100" d="100"/>
        <a:sy n="100" d="100"/>
      </p:scale>
      <p:origin x="0" y="10445"/>
    </p:cViewPr>
  </p:sorterViewPr>
  <p:notesViewPr>
    <p:cSldViewPr snapToGrid="0">
      <p:cViewPr>
        <p:scale>
          <a:sx n="90" d="100"/>
          <a:sy n="90" d="100"/>
        </p:scale>
        <p:origin x="-2904" y="35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commentAuthors" Target="commentAuthors.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B317E37-106F-4259-88A5-A8C3A6918A42}" type="datetimeFigureOut">
              <a:rPr lang="en-US" smtClean="0"/>
              <a:t>11/3/16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2413CD4-BF4A-4169-A880-42988B66DA4B}" type="slidenum">
              <a:rPr lang="en-US" smtClean="0"/>
              <a:t>‹#›</a:t>
            </a:fld>
            <a:endParaRPr lang="en-US"/>
          </a:p>
        </p:txBody>
      </p:sp>
    </p:spTree>
    <p:extLst>
      <p:ext uri="{BB962C8B-B14F-4D97-AF65-F5344CB8AC3E}">
        <p14:creationId xmlns:p14="http://schemas.microsoft.com/office/powerpoint/2010/main" val="197172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B32B66B-B60B-4A58-A80B-7A656F85925A}" type="datetimeFigureOut">
              <a:rPr lang="en-US" smtClean="0"/>
              <a:t>11/3/16</a:t>
            </a:fld>
            <a:endParaRPr lang="en-US"/>
          </a:p>
        </p:txBody>
      </p:sp>
      <p:sp>
        <p:nvSpPr>
          <p:cNvPr id="5" name="Notes Placeholder 4"/>
          <p:cNvSpPr>
            <a:spLocks noGrp="1"/>
          </p:cNvSpPr>
          <p:nvPr>
            <p:ph type="body" sz="quarter" idx="3"/>
          </p:nvPr>
        </p:nvSpPr>
        <p:spPr>
          <a:xfrm>
            <a:off x="731520" y="1713876"/>
            <a:ext cx="5852160" cy="6687174"/>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27FBC3B-B2A2-491A-87DE-759D0CB4D4F8}" type="slidenum">
              <a:rPr lang="en-US" smtClean="0"/>
              <a:t>‹#›</a:t>
            </a:fld>
            <a:endParaRPr lang="en-US"/>
          </a:p>
        </p:txBody>
      </p:sp>
    </p:spTree>
    <p:extLst>
      <p:ext uri="{BB962C8B-B14F-4D97-AF65-F5344CB8AC3E}">
        <p14:creationId xmlns:p14="http://schemas.microsoft.com/office/powerpoint/2010/main" val="2943277847"/>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BC3B-B2A2-491A-87DE-759D0CB4D4F8}" type="slidenum">
              <a:rPr lang="en-US" smtClean="0"/>
              <a:t>1</a:t>
            </a:fld>
            <a:endParaRPr lang="en-US"/>
          </a:p>
        </p:txBody>
      </p:sp>
    </p:spTree>
    <p:extLst>
      <p:ext uri="{BB962C8B-B14F-4D97-AF65-F5344CB8AC3E}">
        <p14:creationId xmlns:p14="http://schemas.microsoft.com/office/powerpoint/2010/main" val="267300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dirty="0"/>
              <a:t>[Presenter: Use this slide to set up the rest of your presentation, following it with slides that focus on the specific topics you want to cover.]</a:t>
            </a:r>
          </a:p>
          <a:p>
            <a:pPr>
              <a:spcBef>
                <a:spcPct val="0"/>
              </a:spcBef>
            </a:pPr>
            <a:endParaRPr lang="en-US" altLang="en-US" sz="1200" dirty="0"/>
          </a:p>
          <a:p>
            <a:pPr>
              <a:spcBef>
                <a:spcPct val="0"/>
              </a:spcBef>
            </a:pPr>
            <a:r>
              <a:rPr lang="en-US" altLang="en-US" sz="1200" b="1" i="1" dirty="0"/>
              <a:t>Suggested Script:</a:t>
            </a:r>
          </a:p>
          <a:p>
            <a:pPr>
              <a:spcBef>
                <a:spcPct val="0"/>
              </a:spcBef>
            </a:pPr>
            <a:r>
              <a:rPr lang="en-US" altLang="en-US" sz="1200" dirty="0"/>
              <a:t>Today I’d like to talk about </a:t>
            </a:r>
            <a:r>
              <a:rPr lang="en-US" altLang="en-US" sz="1200" b="1" dirty="0"/>
              <a:t>financial readiness </a:t>
            </a:r>
            <a:r>
              <a:rPr lang="en-US" altLang="en-US" sz="1200" dirty="0"/>
              <a:t>– why it’s important and what you need to know to achieve it. </a:t>
            </a:r>
          </a:p>
          <a:p>
            <a:pPr>
              <a:spcBef>
                <a:spcPct val="0"/>
              </a:spcBef>
            </a:pPr>
            <a:endParaRPr lang="en-US" altLang="en-US" sz="1200" dirty="0"/>
          </a:p>
          <a:p>
            <a:pPr>
              <a:spcBef>
                <a:spcPct val="0"/>
              </a:spcBef>
            </a:pPr>
            <a:r>
              <a:rPr lang="en-US" altLang="en-US" sz="1200" dirty="0"/>
              <a:t>According to the National Foundation for Credit Counseling, active members of the military, veterans and their families have </a:t>
            </a:r>
            <a:r>
              <a:rPr lang="en-US" altLang="en-US" sz="1200" b="1" dirty="0"/>
              <a:t>higher amounts of credit card debt </a:t>
            </a:r>
            <a:r>
              <a:rPr lang="en-US" altLang="en-US" sz="1200" dirty="0"/>
              <a:t>and </a:t>
            </a:r>
            <a:r>
              <a:rPr lang="en-US" altLang="en-US" sz="1200" b="1" dirty="0"/>
              <a:t>fewer assets </a:t>
            </a:r>
            <a:r>
              <a:rPr lang="en-US" altLang="en-US" sz="1200" dirty="0"/>
              <a:t>than civilians. This means that military families are less equipped than their civilian counterparts to have the money they need for a secure future.</a:t>
            </a:r>
          </a:p>
          <a:p>
            <a:pPr>
              <a:spcBef>
                <a:spcPct val="0"/>
              </a:spcBef>
            </a:pPr>
            <a:endParaRPr lang="en-US" altLang="en-US" sz="1200" dirty="0"/>
          </a:p>
          <a:p>
            <a:pPr>
              <a:spcBef>
                <a:spcPct val="0"/>
              </a:spcBef>
            </a:pPr>
            <a:r>
              <a:rPr lang="en-US" altLang="en-US" sz="1200" dirty="0"/>
              <a:t>This is caused by many factors. As you know, military life is full of </a:t>
            </a:r>
            <a:r>
              <a:rPr lang="en-US" altLang="en-US" sz="1200" b="1" dirty="0"/>
              <a:t>events and transitions</a:t>
            </a:r>
            <a:r>
              <a:rPr lang="en-US" altLang="en-US" sz="1200" dirty="0"/>
              <a:t>, and each of these events brings the need to make important financial decisions. Unfortunately, many servicemembers – especially those without much financial experience – </a:t>
            </a:r>
            <a:r>
              <a:rPr lang="en-US" altLang="en-US" sz="1200" b="1" dirty="0"/>
              <a:t>lack the information they need</a:t>
            </a:r>
            <a:r>
              <a:rPr lang="en-US" altLang="en-US" sz="1200" dirty="0"/>
              <a:t> to make the right choices. This is particularly scary because many of these decisions can have </a:t>
            </a:r>
            <a:r>
              <a:rPr lang="en-US" altLang="en-US" sz="1200" b="1" dirty="0"/>
              <a:t>long-term effects </a:t>
            </a:r>
            <a:r>
              <a:rPr lang="en-US" altLang="en-US" sz="1200" dirty="0"/>
              <a:t>on a servicemember’s security clearance, mission readiness and family life.</a:t>
            </a:r>
          </a:p>
          <a:p>
            <a:pPr>
              <a:spcBef>
                <a:spcPct val="0"/>
              </a:spcBef>
            </a:pPr>
            <a:endParaRPr lang="en-US" altLang="en-US" sz="1200" dirty="0"/>
          </a:p>
          <a:p>
            <a:pPr>
              <a:spcBef>
                <a:spcPct val="0"/>
              </a:spcBef>
            </a:pPr>
            <a:r>
              <a:rPr lang="en-US" altLang="en-US" sz="1200" b="1" dirty="0"/>
              <a:t>Understanding your finances is your first line of defense</a:t>
            </a:r>
            <a:r>
              <a:rPr lang="en-US" altLang="en-US" sz="1200" dirty="0"/>
              <a:t>. That’s why I’m here today – to help provide you with practical tips and information that will help you feel prepared to make these critical decisions.</a:t>
            </a:r>
          </a:p>
        </p:txBody>
      </p:sp>
      <p:sp>
        <p:nvSpPr>
          <p:cNvPr id="4" name="Slide Number Placeholder 3"/>
          <p:cNvSpPr>
            <a:spLocks noGrp="1"/>
          </p:cNvSpPr>
          <p:nvPr>
            <p:ph type="sldNum" sz="quarter" idx="10"/>
          </p:nvPr>
        </p:nvSpPr>
        <p:spPr/>
        <p:txBody>
          <a:bodyPr/>
          <a:lstStyle/>
          <a:p>
            <a:fld id="{527FBC3B-B2A2-491A-87DE-759D0CB4D4F8}" type="slidenum">
              <a:rPr lang="en-US" smtClean="0"/>
              <a:t>2</a:t>
            </a:fld>
            <a:endParaRPr lang="en-US"/>
          </a:p>
        </p:txBody>
      </p:sp>
    </p:spTree>
    <p:extLst>
      <p:ext uri="{BB962C8B-B14F-4D97-AF65-F5344CB8AC3E}">
        <p14:creationId xmlns:p14="http://schemas.microsoft.com/office/powerpoint/2010/main" val="42301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16941"/>
          </a:xfrm>
        </p:spPr>
        <p:txBody>
          <a:bodyPr/>
          <a:lstStyle/>
          <a:p>
            <a:pPr>
              <a:spcBef>
                <a:spcPct val="0"/>
              </a:spcBef>
            </a:pPr>
            <a:r>
              <a:rPr lang="en-US" altLang="en-US" sz="1200" b="1" i="1" dirty="0"/>
              <a:t>Suggested Script:</a:t>
            </a:r>
          </a:p>
          <a:p>
            <a:pPr>
              <a:spcBef>
                <a:spcPct val="0"/>
              </a:spcBef>
            </a:pPr>
            <a:r>
              <a:rPr lang="en-US" altLang="en-US" sz="1200" dirty="0"/>
              <a:t>Spending money is a fact of life. But i</a:t>
            </a:r>
            <a:r>
              <a:rPr lang="en-US" sz="1200" dirty="0"/>
              <a:t>t’s best to do this in a way that is carefully researched and planned out. When you know where your money is going, you have the power. </a:t>
            </a:r>
          </a:p>
          <a:p>
            <a:endParaRPr lang="en-US" sz="1200" dirty="0"/>
          </a:p>
          <a:p>
            <a:r>
              <a:rPr lang="en-US" sz="1200" dirty="0"/>
              <a:t>Today, we will learn about </a:t>
            </a:r>
            <a:r>
              <a:rPr lang="en-US" sz="1200" b="1" dirty="0"/>
              <a:t>[PRESENTER: CUSTOMIZE TO SUIT THE TOPICS YOU WILL COVER] </a:t>
            </a:r>
            <a:r>
              <a:rPr lang="en-US" sz="1200" dirty="0"/>
              <a:t>people who are available to help you plan your spending, how to create and manage a budget and how to shop smart for purchases ranging from small to large.</a:t>
            </a:r>
            <a:endParaRPr lang="en-US" sz="1200" b="1" dirty="0"/>
          </a:p>
        </p:txBody>
      </p:sp>
      <p:sp>
        <p:nvSpPr>
          <p:cNvPr id="4" name="Slide Number Placeholder 3"/>
          <p:cNvSpPr>
            <a:spLocks noGrp="1"/>
          </p:cNvSpPr>
          <p:nvPr>
            <p:ph type="sldNum" sz="quarter" idx="10"/>
          </p:nvPr>
        </p:nvSpPr>
        <p:spPr/>
        <p:txBody>
          <a:bodyPr/>
          <a:lstStyle/>
          <a:p>
            <a:fld id="{527FBC3B-B2A2-491A-87DE-759D0CB4D4F8}" type="slidenum">
              <a:rPr lang="en-US" smtClean="0"/>
              <a:t>3</a:t>
            </a:fld>
            <a:endParaRPr lang="en-US"/>
          </a:p>
        </p:txBody>
      </p:sp>
    </p:spTree>
    <p:extLst>
      <p:ext uri="{BB962C8B-B14F-4D97-AF65-F5344CB8AC3E}">
        <p14:creationId xmlns:p14="http://schemas.microsoft.com/office/powerpoint/2010/main" val="216168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altLang="en-US" sz="1200" dirty="0"/>
              <a:t>How many of you have heard of </a:t>
            </a:r>
            <a:r>
              <a:rPr lang="en-US" altLang="en-US" sz="1200" b="1" dirty="0"/>
              <a:t>allotments</a:t>
            </a:r>
            <a:r>
              <a:rPr lang="en-US" altLang="en-US" sz="1200" dirty="0"/>
              <a:t>?</a:t>
            </a:r>
          </a:p>
          <a:p>
            <a:pPr>
              <a:spcBef>
                <a:spcPct val="0"/>
              </a:spcBef>
            </a:pPr>
            <a:endParaRPr lang="en-US" altLang="en-US" sz="1200" dirty="0"/>
          </a:p>
          <a:p>
            <a:pPr>
              <a:spcBef>
                <a:spcPct val="0"/>
              </a:spcBef>
            </a:pPr>
            <a:r>
              <a:rPr lang="en-US" altLang="en-US" sz="1200" dirty="0"/>
              <a:t>Allotments are a way to </a:t>
            </a:r>
            <a:r>
              <a:rPr lang="en-US" altLang="en-US" sz="1200" b="1" dirty="0"/>
              <a:t>pay for things directly from your paycheck </a:t>
            </a:r>
            <a:r>
              <a:rPr lang="en-US" altLang="en-US" sz="1200" dirty="0"/>
              <a:t>– before you see the money. Servicemembers often use them to pay for things like life insurance or repaying military loans. They can not be used to pay for things like vehicles, furniture, electronics and jewelry.</a:t>
            </a:r>
          </a:p>
          <a:p>
            <a:pPr>
              <a:spcBef>
                <a:spcPct val="0"/>
              </a:spcBef>
            </a:pPr>
            <a:endParaRPr lang="en-US" altLang="en-US" sz="1200" dirty="0"/>
          </a:p>
          <a:p>
            <a:pPr>
              <a:spcBef>
                <a:spcPct val="0"/>
              </a:spcBef>
            </a:pPr>
            <a:r>
              <a:rPr lang="en-US" altLang="en-US" sz="1200" dirty="0"/>
              <a:t>There are two types of allotments:</a:t>
            </a:r>
          </a:p>
          <a:p>
            <a:pPr marL="181225" indent="-181225">
              <a:spcBef>
                <a:spcPct val="0"/>
              </a:spcBef>
              <a:buFont typeface="Arial" panose="020B0604020202020204" pitchFamily="34" charset="0"/>
              <a:buChar char="•"/>
            </a:pPr>
            <a:r>
              <a:rPr lang="en-US" altLang="en-US" sz="1200" dirty="0"/>
              <a:t>You can set up to six </a:t>
            </a:r>
            <a:r>
              <a:rPr lang="en-US" altLang="en-US" sz="1200" b="1" i="1" dirty="0"/>
              <a:t>discretionary allotments</a:t>
            </a:r>
            <a:r>
              <a:rPr lang="en-US" altLang="en-US" sz="1200" dirty="0"/>
              <a:t>, which are payments to non-government organizations. For example, you could use a discretionary allotment to send money directly to your bank for your savings account.</a:t>
            </a:r>
          </a:p>
          <a:p>
            <a:pPr marL="181225" indent="-181225">
              <a:spcBef>
                <a:spcPct val="0"/>
              </a:spcBef>
              <a:buFont typeface="Arial" panose="020B0604020202020204" pitchFamily="34" charset="0"/>
              <a:buChar char="•"/>
            </a:pPr>
            <a:r>
              <a:rPr lang="en-US" altLang="en-US" sz="1200" dirty="0"/>
              <a:t>You can set up to 15 </a:t>
            </a:r>
            <a:r>
              <a:rPr lang="en-US" altLang="en-US" sz="1200" b="1" i="1" dirty="0"/>
              <a:t>non-discretionary allotments</a:t>
            </a:r>
            <a:r>
              <a:rPr lang="en-US" altLang="en-US" sz="1200" dirty="0"/>
              <a:t>, which are payments to the government for things like savings bonds. Sometimes, the government might set these up for you to pay overdue taxes or loans from military relief agencies.</a:t>
            </a:r>
          </a:p>
          <a:p>
            <a:pPr>
              <a:spcBef>
                <a:spcPct val="0"/>
              </a:spcBef>
            </a:pPr>
            <a:endParaRPr lang="en-US" altLang="en-US" sz="1200" dirty="0"/>
          </a:p>
          <a:p>
            <a:pPr>
              <a:spcBef>
                <a:spcPct val="0"/>
              </a:spcBef>
            </a:pPr>
            <a:r>
              <a:rPr lang="en-US" altLang="en-US" sz="1200" dirty="0"/>
              <a:t>This may sound confusing. Fortunately, your Personal Financial Manager (PFM) can help you with allotments. First, your PFM will help you determine if you’re eligible – allotments are typically available to active duty service members, midshipmen, cadets, reservists on EAD and retirees. If you are eligible, your PFM will help you decide how many allotments make sense for your budget and how you can use them for short and long-term financial planning.</a:t>
            </a:r>
          </a:p>
        </p:txBody>
      </p:sp>
      <p:sp>
        <p:nvSpPr>
          <p:cNvPr id="4" name="Slide Number Placeholder 3"/>
          <p:cNvSpPr>
            <a:spLocks noGrp="1"/>
          </p:cNvSpPr>
          <p:nvPr>
            <p:ph type="sldNum" sz="quarter" idx="10"/>
          </p:nvPr>
        </p:nvSpPr>
        <p:spPr/>
        <p:txBody>
          <a:bodyPr/>
          <a:lstStyle/>
          <a:p>
            <a:fld id="{527FBC3B-B2A2-491A-87DE-759D0CB4D4F8}" type="slidenum">
              <a:rPr lang="en-US" smtClean="0"/>
              <a:t>4</a:t>
            </a:fld>
            <a:endParaRPr lang="en-US"/>
          </a:p>
        </p:txBody>
      </p:sp>
    </p:spTree>
    <p:extLst>
      <p:ext uri="{BB962C8B-B14F-4D97-AF65-F5344CB8AC3E}">
        <p14:creationId xmlns:p14="http://schemas.microsoft.com/office/powerpoint/2010/main" val="293031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FBC3B-B2A2-491A-87DE-759D0CB4D4F8}" type="slidenum">
              <a:rPr lang="en-US" smtClean="0"/>
              <a:t>5</a:t>
            </a:fld>
            <a:endParaRPr lang="en-US"/>
          </a:p>
        </p:txBody>
      </p:sp>
    </p:spTree>
    <p:extLst>
      <p:ext uri="{BB962C8B-B14F-4D97-AF65-F5344CB8AC3E}">
        <p14:creationId xmlns:p14="http://schemas.microsoft.com/office/powerpoint/2010/main" val="3090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5"/>
            <a:ext cx="10972800" cy="2865120"/>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828800" y="4322445"/>
            <a:ext cx="10972800" cy="1986915"/>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89CBB-9CF8-4CCC-B09E-D7495A45A47D}"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720463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6219826" y="1184911"/>
            <a:ext cx="7406642"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1F4B-ED3B-4D40-9215-3557CE89806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9080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13B6B-BA27-4B0C-8FE3-0EC3F1D4A7DC}"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361037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79" y="438151"/>
            <a:ext cx="3154680" cy="69742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5839" y="438151"/>
            <a:ext cx="9281160"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959A-87DB-4C59-9116-405D4CF76639}"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57190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03773-309E-4C26-A9A2-A8AE2C980ADC}" type="datetime1">
              <a:rPr lang="en-US" smtClean="0"/>
              <a:t>11/3/16</a:t>
            </a:fld>
            <a:endParaRPr lang="en-US" dirty="0"/>
          </a:p>
        </p:txBody>
      </p:sp>
      <p:sp>
        <p:nvSpPr>
          <p:cNvPr id="4" name="Slide Number Placeholder 3"/>
          <p:cNvSpPr>
            <a:spLocks noGrp="1"/>
          </p:cNvSpPr>
          <p:nvPr>
            <p:ph type="sldNum" sz="quarter" idx="11"/>
          </p:nvPr>
        </p:nvSpPr>
        <p:spPr/>
        <p:txBody>
          <a:body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105672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3" y="887882"/>
            <a:ext cx="12618720" cy="1590675"/>
          </a:xfrm>
        </p:spPr>
        <p:txBody>
          <a:bodyPr>
            <a:normAutofit/>
          </a:bodyPr>
          <a:lstStyle>
            <a:lvl1pPr>
              <a:defRPr sz="5800">
                <a:solidFill>
                  <a:schemeClr val="bg1"/>
                </a:solidFill>
                <a:latin typeface="Utsaah" panose="020B0604020202020204" pitchFamily="34" charset="0"/>
                <a:cs typeface="Utsaah"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22960" indent="-274320">
              <a:buFont typeface="Courier New" panose="02070309020205020404" pitchFamily="49" charset="0"/>
              <a:buChar char="o"/>
              <a:defRPr/>
            </a:lvl2pPr>
            <a:lvl3pPr marL="1371600" indent="-274320">
              <a:buFont typeface="Wingdings" panose="05000000000000000000" pitchFamily="2" charset="2"/>
              <a:buChar char="§"/>
              <a:defRPr/>
            </a:lvl3pPr>
            <a:lvl4pPr marL="1920240" indent="-274320">
              <a:buFont typeface="Courier New" panose="02070309020205020404" pitchFamily="49" charset="0"/>
              <a:buChar char="o"/>
              <a:defRPr/>
            </a:lvl4pPr>
            <a:lvl5pPr marL="2468880" indent="-27432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2A9329A-F51E-457D-B064-99111D8247B7}" type="datetime1">
              <a:rPr lang="en-US" smtClean="0"/>
              <a:t>11/3/16</a:t>
            </a:fld>
            <a:endParaRPr lang="en-US"/>
          </a:p>
        </p:txBody>
      </p:sp>
      <p:sp>
        <p:nvSpPr>
          <p:cNvPr id="9" name="Footer Placeholder 8"/>
          <p:cNvSpPr>
            <a:spLocks noGrp="1"/>
          </p:cNvSpPr>
          <p:nvPr>
            <p:ph type="ftr" sz="quarter" idx="11"/>
          </p:nvPr>
        </p:nvSpPr>
        <p:spPr>
          <a:xfrm>
            <a:off x="4846323" y="7627623"/>
            <a:ext cx="4937760" cy="438150"/>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8083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2" y="2051687"/>
            <a:ext cx="12618720" cy="3423285"/>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98222" y="5507358"/>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C505-59C0-4CD0-AD5F-E39686372F41}"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dirty="0"/>
          </a:p>
        </p:txBody>
      </p:sp>
    </p:spTree>
    <p:extLst>
      <p:ext uri="{BB962C8B-B14F-4D97-AF65-F5344CB8AC3E}">
        <p14:creationId xmlns:p14="http://schemas.microsoft.com/office/powerpoint/2010/main" val="288047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58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066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EA1F8-15CD-4B1D-A598-526E139936C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3866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7" y="438151"/>
            <a:ext cx="12618720" cy="15906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07747" y="2017395"/>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007747" y="3006092"/>
            <a:ext cx="6189344"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06644" y="2017395"/>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7406644" y="3006092"/>
            <a:ext cx="6219826"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A35D9-4BA4-43A0-8B1B-C1B1F895478A}" type="datetime1">
              <a:rPr lang="en-US" smtClean="0"/>
              <a:t>11/3/16</a:t>
            </a:fld>
            <a:endParaRPr lang="en-US"/>
          </a:p>
        </p:txBody>
      </p:sp>
      <p:sp>
        <p:nvSpPr>
          <p:cNvPr id="8" name="Footer Placeholder 7"/>
          <p:cNvSpPr>
            <a:spLocks noGrp="1"/>
          </p:cNvSpPr>
          <p:nvPr>
            <p:ph type="ftr" sz="quarter" idx="11"/>
          </p:nvPr>
        </p:nvSpPr>
        <p:spPr>
          <a:xfrm>
            <a:off x="4846323" y="7627623"/>
            <a:ext cx="4937760" cy="43815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16256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7FA76-4A07-4CC1-A66E-FF1C6A40646C}" type="datetime1">
              <a:rPr lang="en-US" smtClean="0"/>
              <a:t>11/3/16</a:t>
            </a:fld>
            <a:endParaRPr lang="en-US"/>
          </a:p>
        </p:txBody>
      </p:sp>
      <p:sp>
        <p:nvSpPr>
          <p:cNvPr id="4" name="Footer Placeholder 3"/>
          <p:cNvSpPr>
            <a:spLocks noGrp="1"/>
          </p:cNvSpPr>
          <p:nvPr>
            <p:ph type="ftr" sz="quarter" idx="11"/>
          </p:nvPr>
        </p:nvSpPr>
        <p:spPr>
          <a:xfrm>
            <a:off x="4846323" y="7627623"/>
            <a:ext cx="4937760" cy="4381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0703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12F95-FD40-4D2B-B25B-EBFFC5F19D0B}" type="datetime1">
              <a:rPr lang="en-US" smtClean="0"/>
              <a:t>11/3/16</a:t>
            </a:fld>
            <a:endParaRPr lang="en-US"/>
          </a:p>
        </p:txBody>
      </p:sp>
      <p:sp>
        <p:nvSpPr>
          <p:cNvPr id="3" name="Footer Placeholder 2"/>
          <p:cNvSpPr>
            <a:spLocks noGrp="1"/>
          </p:cNvSpPr>
          <p:nvPr>
            <p:ph type="ftr" sz="quarter" idx="11"/>
          </p:nvPr>
        </p:nvSpPr>
        <p:spPr>
          <a:xfrm>
            <a:off x="4846323" y="7627623"/>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496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6219826" y="1184911"/>
            <a:ext cx="7406642"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018A-707B-4F19-8EBC-41DA40FBB8A1}"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27503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3" y="438151"/>
            <a:ext cx="12618720" cy="1590675"/>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3" y="2190751"/>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05977" y="7803469"/>
            <a:ext cx="329184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fld id="{49403773-309E-4C26-A9A2-A8AE2C980ADC}" type="datetime1">
              <a:rPr lang="en-US" smtClean="0"/>
              <a:t>11/3/16</a:t>
            </a:fld>
            <a:endParaRPr lang="en-US" dirty="0"/>
          </a:p>
        </p:txBody>
      </p:sp>
      <p:sp>
        <p:nvSpPr>
          <p:cNvPr id="6" name="Slide Number Placeholder 5"/>
          <p:cNvSpPr>
            <a:spLocks noGrp="1"/>
          </p:cNvSpPr>
          <p:nvPr>
            <p:ph type="sldNum" sz="quarter" idx="4"/>
          </p:nvPr>
        </p:nvSpPr>
        <p:spPr>
          <a:xfrm>
            <a:off x="991774" y="7787542"/>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30074668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9593" y="3657604"/>
            <a:ext cx="5949387" cy="937550"/>
          </a:xfrm>
        </p:spPr>
        <p:txBody>
          <a:bodyPr>
            <a:normAutofit/>
          </a:bodyPr>
          <a:lstStyle/>
          <a:p>
            <a:pPr algn="l"/>
            <a:endParaRPr lang="en-US" sz="5500" dirty="0"/>
          </a:p>
        </p:txBody>
      </p:sp>
      <p:sp>
        <p:nvSpPr>
          <p:cNvPr id="7" name="Subtitle 6"/>
          <p:cNvSpPr>
            <a:spLocks noGrp="1"/>
          </p:cNvSpPr>
          <p:nvPr>
            <p:ph type="subTitle" idx="1"/>
          </p:nvPr>
        </p:nvSpPr>
        <p:spPr>
          <a:xfrm>
            <a:off x="1099592" y="4606729"/>
            <a:ext cx="5937813" cy="1135476"/>
          </a:xfrm>
        </p:spPr>
        <p:txBody>
          <a:bodyPr>
            <a:normAutofit/>
          </a:bodyPr>
          <a:lstStyle/>
          <a:p>
            <a:pPr algn="l"/>
            <a:endParaRPr lang="en-US" sz="3500" dirty="0"/>
          </a:p>
        </p:txBody>
      </p:sp>
      <p:sp>
        <p:nvSpPr>
          <p:cNvPr id="8" name="Slide Number Placeholder 7"/>
          <p:cNvSpPr>
            <a:spLocks noGrp="1"/>
          </p:cNvSpPr>
          <p:nvPr>
            <p:ph type="sldNum" sz="quarter" idx="12"/>
          </p:nvPr>
        </p:nvSpPr>
        <p:spPr/>
        <p:txBody>
          <a:bodyPr/>
          <a:lstStyle/>
          <a:p>
            <a:fld id="{FFAED105-09F8-4DF7-B4A2-FB01EA696A09}" type="slidenum">
              <a:rPr lang="en-US" smtClean="0"/>
              <a:t>1</a:t>
            </a:fld>
            <a:endParaRPr lang="en-US"/>
          </a:p>
        </p:txBody>
      </p:sp>
    </p:spTree>
    <p:extLst>
      <p:ext uri="{BB962C8B-B14F-4D97-AF65-F5344CB8AC3E}">
        <p14:creationId xmlns:p14="http://schemas.microsoft.com/office/powerpoint/2010/main" val="23780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5843" y="887882"/>
            <a:ext cx="12618720" cy="1590675"/>
          </a:xfrm>
        </p:spPr>
        <p:txBody>
          <a:bodyPr>
            <a:normAutofit/>
          </a:bodyPr>
          <a:lstStyle/>
          <a:p>
            <a:r>
              <a:rPr lang="en-US" sz="5800" dirty="0" smtClean="0">
                <a:solidFill>
                  <a:schemeClr val="bg1"/>
                </a:solidFill>
                <a:latin typeface="Utsaah" panose="020B0604020202020204" pitchFamily="34" charset="0"/>
                <a:cs typeface="Utsaah" panose="020B0604020202020204" pitchFamily="34" charset="0"/>
              </a:rPr>
              <a:t>Why This Matters</a:t>
            </a:r>
            <a:endParaRPr lang="en-US" sz="5800" dirty="0">
              <a:solidFill>
                <a:schemeClr val="bg1"/>
              </a:solidFill>
              <a:latin typeface="Utsaah" panose="020B0604020202020204" pitchFamily="34" charset="0"/>
              <a:cs typeface="Utsaah" panose="020B0604020202020204" pitchFamily="34" charset="0"/>
            </a:endParaRPr>
          </a:p>
        </p:txBody>
      </p:sp>
      <p:sp>
        <p:nvSpPr>
          <p:cNvPr id="5" name="Content Placeholder 4"/>
          <p:cNvSpPr>
            <a:spLocks noGrp="1"/>
          </p:cNvSpPr>
          <p:nvPr>
            <p:ph idx="1"/>
          </p:nvPr>
        </p:nvSpPr>
        <p:spPr/>
        <p:txBody>
          <a:bodyPr>
            <a:normAutofit/>
          </a:bodyPr>
          <a:lstStyle/>
          <a:p>
            <a:r>
              <a:rPr lang="en-US" dirty="0" smtClean="0"/>
              <a:t>Studies show that, on average, military families have higher amounts of debt and fewer assets than civilians</a:t>
            </a:r>
          </a:p>
          <a:p>
            <a:r>
              <a:rPr lang="en-US" dirty="0" smtClean="0"/>
              <a:t>Challenges of military life</a:t>
            </a:r>
            <a:r>
              <a:rPr lang="en-US" dirty="0"/>
              <a:t> </a:t>
            </a:r>
            <a:r>
              <a:rPr lang="en-US" dirty="0" smtClean="0"/>
              <a:t>can affect servicemembers’ finances:</a:t>
            </a:r>
          </a:p>
          <a:p>
            <a:pPr lvl="1">
              <a:buFont typeface="Courier New" panose="02070309020205020404" pitchFamily="49" charset="0"/>
              <a:buChar char="o"/>
            </a:pPr>
            <a:r>
              <a:rPr lang="en-US" dirty="0" smtClean="0"/>
              <a:t>Frequent transition and changes</a:t>
            </a:r>
          </a:p>
          <a:p>
            <a:pPr lvl="1">
              <a:buFont typeface="Courier New" panose="02070309020205020404" pitchFamily="49" charset="0"/>
              <a:buChar char="o"/>
            </a:pPr>
            <a:r>
              <a:rPr lang="en-US" dirty="0" smtClean="0"/>
              <a:t>Many servicemembers have little financial experience</a:t>
            </a:r>
          </a:p>
          <a:p>
            <a:pPr lvl="1">
              <a:buFont typeface="Courier New" panose="02070309020205020404" pitchFamily="49" charset="0"/>
              <a:buChar char="o"/>
            </a:pPr>
            <a:r>
              <a:rPr lang="en-US" dirty="0" smtClean="0"/>
              <a:t>Decisions have long-term effects</a:t>
            </a:r>
          </a:p>
          <a:p>
            <a:r>
              <a:rPr lang="en-US" dirty="0" smtClean="0"/>
              <a:t>Getting the know-how is key to making smart financial decisions</a:t>
            </a:r>
          </a:p>
        </p:txBody>
      </p:sp>
      <p:sp>
        <p:nvSpPr>
          <p:cNvPr id="6" name="Slide Number Placeholder 5"/>
          <p:cNvSpPr>
            <a:spLocks noGrp="1"/>
          </p:cNvSpPr>
          <p:nvPr>
            <p:ph type="sldNum" sz="quarter" idx="12"/>
          </p:nvPr>
        </p:nvSpPr>
        <p:spPr/>
        <p:txBody>
          <a:bodyPr/>
          <a:lstStyle/>
          <a:p>
            <a:fld id="{FFAED105-09F8-4DF7-B4A2-FB01EA696A09}" type="slidenum">
              <a:rPr lang="en-US" smtClean="0"/>
              <a:t>2</a:t>
            </a:fld>
            <a:endParaRPr lang="en-US"/>
          </a:p>
        </p:txBody>
      </p:sp>
    </p:spTree>
    <p:extLst>
      <p:ext uri="{BB962C8B-B14F-4D97-AF65-F5344CB8AC3E}">
        <p14:creationId xmlns:p14="http://schemas.microsoft.com/office/powerpoint/2010/main" val="172875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a:t>
            </a:fld>
            <a:endParaRPr lang="en-US"/>
          </a:p>
        </p:txBody>
      </p:sp>
    </p:spTree>
    <p:extLst>
      <p:ext uri="{BB962C8B-B14F-4D97-AF65-F5344CB8AC3E}">
        <p14:creationId xmlns:p14="http://schemas.microsoft.com/office/powerpoint/2010/main" val="2718682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Allotments</a:t>
            </a:r>
            <a:endParaRPr lang="en-US" dirty="0"/>
          </a:p>
        </p:txBody>
      </p:sp>
      <p:sp>
        <p:nvSpPr>
          <p:cNvPr id="3" name="Content Placeholder 2"/>
          <p:cNvSpPr>
            <a:spLocks noGrp="1"/>
          </p:cNvSpPr>
          <p:nvPr>
            <p:ph idx="1"/>
          </p:nvPr>
        </p:nvSpPr>
        <p:spPr/>
        <p:txBody>
          <a:bodyPr>
            <a:normAutofit/>
          </a:bodyPr>
          <a:lstStyle/>
          <a:p>
            <a:r>
              <a:rPr lang="en-US" dirty="0" smtClean="0"/>
              <a:t>Payments deducted before you receive your paycheck</a:t>
            </a:r>
          </a:p>
          <a:p>
            <a:pPr lvl="1"/>
            <a:r>
              <a:rPr lang="en-US" u="sng" dirty="0" smtClean="0"/>
              <a:t>Can</a:t>
            </a:r>
            <a:r>
              <a:rPr lang="en-US" dirty="0" smtClean="0"/>
              <a:t> be used to pay for things like life insurance or military loans</a:t>
            </a:r>
          </a:p>
          <a:p>
            <a:pPr lvl="1"/>
            <a:r>
              <a:rPr lang="en-US" u="sng" dirty="0" smtClean="0"/>
              <a:t>Can not</a:t>
            </a:r>
            <a:r>
              <a:rPr lang="en-US" dirty="0" smtClean="0"/>
              <a:t> be used to pay for things like cars or furniture</a:t>
            </a:r>
          </a:p>
          <a:p>
            <a:r>
              <a:rPr lang="en-US" dirty="0" smtClean="0"/>
              <a:t>Two types</a:t>
            </a:r>
          </a:p>
          <a:p>
            <a:pPr lvl="1"/>
            <a:r>
              <a:rPr lang="en-US" dirty="0" smtClean="0"/>
              <a:t>Discretionary</a:t>
            </a:r>
          </a:p>
          <a:p>
            <a:pPr lvl="1"/>
            <a:r>
              <a:rPr lang="en-US" dirty="0" smtClean="0"/>
              <a:t>Non-discretionary</a:t>
            </a:r>
          </a:p>
          <a:p>
            <a:r>
              <a:rPr lang="en-US" dirty="0" smtClean="0"/>
              <a:t>PFM can help with</a:t>
            </a:r>
          </a:p>
          <a:p>
            <a:pPr lvl="1"/>
            <a:r>
              <a:rPr lang="en-US" dirty="0" smtClean="0"/>
              <a:t>Eligibility</a:t>
            </a:r>
          </a:p>
          <a:p>
            <a:pPr lvl="1"/>
            <a:r>
              <a:rPr lang="en-US" dirty="0" smtClean="0"/>
              <a:t>Fitting allotments into budget</a:t>
            </a:r>
          </a:p>
          <a:p>
            <a:pPr lvl="1"/>
            <a:r>
              <a:rPr lang="en-US" dirty="0" smtClean="0"/>
              <a:t>Planning for financial goals</a:t>
            </a:r>
          </a:p>
        </p:txBody>
      </p:sp>
      <p:sp>
        <p:nvSpPr>
          <p:cNvPr id="4" name="Slide Number Placeholder 3"/>
          <p:cNvSpPr>
            <a:spLocks noGrp="1"/>
          </p:cNvSpPr>
          <p:nvPr>
            <p:ph type="sldNum" sz="quarter" idx="12"/>
          </p:nvPr>
        </p:nvSpPr>
        <p:spPr/>
        <p:txBody>
          <a:bodyPr/>
          <a:lstStyle/>
          <a:p>
            <a:fld id="{FFAED105-09F8-4DF7-B4A2-FB01EA696A09}" type="slidenum">
              <a:rPr lang="en-US" smtClean="0"/>
              <a:t>4</a:t>
            </a:fld>
            <a:endParaRPr lang="en-US"/>
          </a:p>
        </p:txBody>
      </p:sp>
    </p:spTree>
    <p:extLst>
      <p:ext uri="{BB962C8B-B14F-4D97-AF65-F5344CB8AC3E}">
        <p14:creationId xmlns:p14="http://schemas.microsoft.com/office/powerpoint/2010/main" val="1666244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5</a:t>
            </a:fld>
            <a:endParaRPr lang="en-US"/>
          </a:p>
        </p:txBody>
      </p:sp>
    </p:spTree>
    <p:extLst>
      <p:ext uri="{BB962C8B-B14F-4D97-AF65-F5344CB8AC3E}">
        <p14:creationId xmlns:p14="http://schemas.microsoft.com/office/powerpoint/2010/main" val="3710475660"/>
      </p:ext>
    </p:extLst>
  </p:cSld>
  <p:clrMapOvr>
    <a:masterClrMapping/>
  </p:clrMapOvr>
</p:sld>
</file>

<file path=ppt/theme/theme1.xml><?xml version="1.0" encoding="utf-8"?>
<a:theme xmlns:a="http://schemas.openxmlformats.org/drawingml/2006/main" name="Office Theme">
  <a:themeElements>
    <a:clrScheme name="mil con">
      <a:dk1>
        <a:srgbClr val="1F3864"/>
      </a:dk1>
      <a:lt1>
        <a:srgbClr val="F2F2F2"/>
      </a:lt1>
      <a:dk2>
        <a:srgbClr val="1F3864"/>
      </a:dk2>
      <a:lt2>
        <a:srgbClr val="1F3864"/>
      </a:lt2>
      <a:accent1>
        <a:srgbClr val="5B9BD5"/>
      </a:accent1>
      <a:accent2>
        <a:srgbClr val="9CC3E5"/>
      </a:accent2>
      <a:accent3>
        <a:srgbClr val="AEABAB"/>
      </a:accent3>
      <a:accent4>
        <a:srgbClr val="8496B0"/>
      </a:accent4>
      <a:accent5>
        <a:srgbClr val="4472C4"/>
      </a:accent5>
      <a:accent6>
        <a:srgbClr val="48A1FA"/>
      </a:accent6>
      <a:hlink>
        <a:srgbClr val="7F7F7F"/>
      </a:hlink>
      <a:folHlink>
        <a:srgbClr val="595959"/>
      </a:folHlink>
    </a:clrScheme>
    <a:fontScheme name="MilCon">
      <a:majorFont>
        <a:latin typeface="Proxima Nova Rg"/>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8963</TotalTime>
  <Words>672</Words>
  <Application>Microsoft Macintosh PowerPoint</Application>
  <PresentationFormat>Custom</PresentationFormat>
  <Paragraphs>52</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Courier New</vt:lpstr>
      <vt:lpstr>Proxima Nova Rg</vt:lpstr>
      <vt:lpstr>Times New Roman</vt:lpstr>
      <vt:lpstr>Utsaah</vt:lpstr>
      <vt:lpstr>Wingdings</vt:lpstr>
      <vt:lpstr>Office Theme</vt:lpstr>
      <vt:lpstr>PowerPoint Presentation</vt:lpstr>
      <vt:lpstr>Why This Matters</vt:lpstr>
      <vt:lpstr>PowerPoint Presentation</vt:lpstr>
      <vt:lpstr>Using Allotments</vt:lpstr>
      <vt:lpstr>PowerPoint Presentation</vt:lpstr>
    </vt:vector>
  </TitlesOfParts>
  <Company>FleishmanHillard</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Money Matters</dc:title>
  <dc:creator>Dreisch Miller, Lisa</dc:creator>
  <cp:lastModifiedBy>Microsoft Office User</cp:lastModifiedBy>
  <cp:revision>315</cp:revision>
  <cp:lastPrinted>2016-11-03T20:10:29Z</cp:lastPrinted>
  <dcterms:created xsi:type="dcterms:W3CDTF">2016-09-10T21:13:10Z</dcterms:created>
  <dcterms:modified xsi:type="dcterms:W3CDTF">2016-11-04T02:30:19Z</dcterms:modified>
</cp:coreProperties>
</file>